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comments/comment1.xml" ContentType="application/vnd.openxmlformats-officedocument.presentationml.comments+xml"/>
  <Override PartName="/ppt/media/image13.jpg" ContentType="image/jpeg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2.xml" ContentType="application/vnd.openxmlformats-officedocument.presentationml.tag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2">
  <p:sldMasterIdLst>
    <p:sldMasterId id="2147483648" r:id="rId1"/>
    <p:sldMasterId id="2147483660" r:id="rId2"/>
  </p:sldMasterIdLst>
  <p:notesMasterIdLst>
    <p:notesMasterId r:id="rId43"/>
  </p:notesMasterIdLst>
  <p:sldIdLst>
    <p:sldId id="294" r:id="rId3"/>
    <p:sldId id="293" r:id="rId4"/>
    <p:sldId id="295" r:id="rId5"/>
    <p:sldId id="256" r:id="rId6"/>
    <p:sldId id="322" r:id="rId7"/>
    <p:sldId id="286" r:id="rId8"/>
    <p:sldId id="323" r:id="rId9"/>
    <p:sldId id="324" r:id="rId10"/>
    <p:sldId id="325" r:id="rId11"/>
    <p:sldId id="326" r:id="rId12"/>
    <p:sldId id="327" r:id="rId13"/>
    <p:sldId id="328" r:id="rId14"/>
    <p:sldId id="296" r:id="rId15"/>
    <p:sldId id="279" r:id="rId16"/>
    <p:sldId id="259" r:id="rId17"/>
    <p:sldId id="261" r:id="rId18"/>
    <p:sldId id="299" r:id="rId19"/>
    <p:sldId id="262" r:id="rId20"/>
    <p:sldId id="263" r:id="rId21"/>
    <p:sldId id="280" r:id="rId22"/>
    <p:sldId id="759" r:id="rId23"/>
    <p:sldId id="760" r:id="rId24"/>
    <p:sldId id="264" r:id="rId25"/>
    <p:sldId id="265" r:id="rId26"/>
    <p:sldId id="311" r:id="rId27"/>
    <p:sldId id="331" r:id="rId28"/>
    <p:sldId id="257" r:id="rId29"/>
    <p:sldId id="258" r:id="rId30"/>
    <p:sldId id="332" r:id="rId31"/>
    <p:sldId id="260" r:id="rId32"/>
    <p:sldId id="333" r:id="rId33"/>
    <p:sldId id="334" r:id="rId34"/>
    <p:sldId id="335" r:id="rId35"/>
    <p:sldId id="336" r:id="rId36"/>
    <p:sldId id="337" r:id="rId37"/>
    <p:sldId id="266" r:id="rId38"/>
    <p:sldId id="329" r:id="rId39"/>
    <p:sldId id="762" r:id="rId40"/>
    <p:sldId id="330" r:id="rId41"/>
    <p:sldId id="761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8" roundtripDataSignature="AMtx7mijtcZQdCY3Q3KXiUZJXHysDMk7V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ente di Microsoft Offic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835"/>
    <p:restoredTop sz="86411"/>
  </p:normalViewPr>
  <p:slideViewPr>
    <p:cSldViewPr snapToGrid="0">
      <p:cViewPr>
        <p:scale>
          <a:sx n="82" d="100"/>
          <a:sy n="82" d="100"/>
        </p:scale>
        <p:origin x="496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8" Type="http://customschemas.google.com/relationships/presentationmetadata" Target="metadata"/><Relationship Id="rId66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0" Type="http://schemas.openxmlformats.org/officeDocument/2006/relationships/presProps" Target="presProps.xml"/><Relationship Id="rId65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64" Type="http://schemas.openxmlformats.org/officeDocument/2006/relationships/customXml" Target="../customXml/item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4T00:47:43.05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2344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4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3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meter</a:t>
            </a:r>
            <a:r>
              <a:rPr lang="it-IT" dirty="0"/>
              <a:t> is </a:t>
            </a:r>
            <a:r>
              <a:rPr lang="it-IT" dirty="0" err="1"/>
              <a:t>shown</a:t>
            </a:r>
            <a:r>
              <a:rPr lang="it-IT" dirty="0"/>
              <a:t> in the </a:t>
            </a:r>
            <a:r>
              <a:rPr lang="it-IT" dirty="0" err="1"/>
              <a:t>picture</a:t>
            </a:r>
            <a:r>
              <a:rPr lang="it-IT" dirty="0"/>
              <a:t>.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Electrodes</a:t>
            </a:r>
            <a:r>
              <a:rPr lang="it-IT" dirty="0"/>
              <a:t> are </a:t>
            </a:r>
            <a:r>
              <a:rPr lang="it-IT" dirty="0" err="1"/>
              <a:t>connected</a:t>
            </a:r>
            <a:r>
              <a:rPr lang="it-IT" dirty="0"/>
              <a:t> to the </a:t>
            </a:r>
            <a:r>
              <a:rPr lang="it-IT" dirty="0" err="1"/>
              <a:t>skin</a:t>
            </a:r>
            <a:r>
              <a:rPr lang="it-IT" dirty="0"/>
              <a:t> of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injected</a:t>
            </a:r>
            <a:r>
              <a:rPr lang="it-IT" dirty="0"/>
              <a:t> (</a:t>
            </a:r>
            <a:r>
              <a:rPr lang="it-IT" dirty="0" err="1"/>
              <a:t>Tissue</a:t>
            </a:r>
            <a:r>
              <a:rPr lang="it-IT" dirty="0"/>
              <a:t> Under Test). </a:t>
            </a:r>
            <a:r>
              <a:rPr lang="it-IT" dirty="0" err="1"/>
              <a:t>TheImpedance</a:t>
            </a:r>
            <a:r>
              <a:rPr lang="it-IT" dirty="0"/>
              <a:t> </a:t>
            </a:r>
            <a:r>
              <a:rPr lang="it-IT" dirty="0" err="1"/>
              <a:t>Meter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 </a:t>
            </a:r>
            <a:r>
              <a:rPr lang="it-IT" dirty="0" err="1"/>
              <a:t>sinusoidal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stimulus</a:t>
            </a:r>
            <a:r>
              <a:rPr lang="it-IT" dirty="0"/>
              <a:t> with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amplitude</a:t>
            </a:r>
            <a:r>
              <a:rPr lang="it-IT" dirty="0"/>
              <a:t> and </a:t>
            </a:r>
            <a:r>
              <a:rPr lang="it-IT" dirty="0" err="1"/>
              <a:t>frequency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amperometric</a:t>
            </a:r>
            <a:r>
              <a:rPr lang="it-IT" dirty="0"/>
              <a:t> </a:t>
            </a:r>
            <a:r>
              <a:rPr lang="it-IT" dirty="0" err="1"/>
              <a:t>electrodes</a:t>
            </a:r>
            <a:r>
              <a:rPr lang="it-IT" dirty="0"/>
              <a:t>, and </a:t>
            </a:r>
            <a:r>
              <a:rPr lang="it-IT" dirty="0" err="1"/>
              <a:t>takes</a:t>
            </a:r>
            <a:r>
              <a:rPr lang="it-IT" dirty="0"/>
              <a:t> the </a:t>
            </a:r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voltage</a:t>
            </a:r>
            <a:r>
              <a:rPr lang="it-IT" dirty="0"/>
              <a:t> </a:t>
            </a:r>
            <a:r>
              <a:rPr lang="it-IT" dirty="0" err="1"/>
              <a:t>drop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voltage</a:t>
            </a:r>
            <a:r>
              <a:rPr lang="it-IT" dirty="0"/>
              <a:t> </a:t>
            </a:r>
            <a:r>
              <a:rPr lang="it-IT" dirty="0" err="1"/>
              <a:t>meters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Conditioning</a:t>
            </a:r>
            <a:r>
              <a:rPr lang="it-IT" dirty="0"/>
              <a:t>. The </a:t>
            </a:r>
            <a:r>
              <a:rPr lang="it-IT" dirty="0" err="1"/>
              <a:t>insulin</a:t>
            </a:r>
            <a:r>
              <a:rPr lang="it-IT" dirty="0"/>
              <a:t> is </a:t>
            </a:r>
            <a:r>
              <a:rPr lang="it-IT" dirty="0" err="1"/>
              <a:t>injected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step</a:t>
            </a:r>
            <a:r>
              <a:rPr lang="it-IT" dirty="0"/>
              <a:t> by an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Pump</a:t>
            </a:r>
            <a:r>
              <a:rPr lang="it-IT" dirty="0"/>
              <a:t>, and </a:t>
            </a:r>
            <a:r>
              <a:rPr lang="it-IT" dirty="0" err="1"/>
              <a:t>step</a:t>
            </a:r>
            <a:r>
              <a:rPr lang="it-IT" dirty="0"/>
              <a:t> by </a:t>
            </a:r>
            <a:r>
              <a:rPr lang="it-IT" dirty="0" err="1"/>
              <a:t>step</a:t>
            </a:r>
            <a:r>
              <a:rPr lang="it-IT" dirty="0"/>
              <a:t> the </a:t>
            </a:r>
            <a:r>
              <a:rPr lang="it-IT" dirty="0" err="1"/>
              <a:t>transducer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the </a:t>
            </a:r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impedance</a:t>
            </a:r>
            <a:r>
              <a:rPr lang="it-IT" dirty="0"/>
              <a:t>. On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basis</a:t>
            </a:r>
            <a:r>
              <a:rPr lang="it-IT" dirty="0"/>
              <a:t>, the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meter</a:t>
            </a:r>
            <a:r>
              <a:rPr lang="it-IT" dirty="0"/>
              <a:t> </a:t>
            </a:r>
            <a:r>
              <a:rPr lang="it-IT" dirty="0" err="1"/>
              <a:t>carries</a:t>
            </a:r>
            <a:r>
              <a:rPr lang="it-IT" dirty="0"/>
              <a:t> out a </a:t>
            </a:r>
            <a:r>
              <a:rPr lang="it-IT" dirty="0" err="1"/>
              <a:t>Personalized</a:t>
            </a:r>
            <a:r>
              <a:rPr lang="it-IT" dirty="0"/>
              <a:t> </a:t>
            </a:r>
            <a:r>
              <a:rPr lang="it-IT" dirty="0" err="1"/>
              <a:t>ModelIdentification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, in the Fault Detector, the </a:t>
            </a:r>
            <a:r>
              <a:rPr lang="it-IT" dirty="0" err="1"/>
              <a:t>personalized</a:t>
            </a:r>
            <a:r>
              <a:rPr lang="it-IT" dirty="0"/>
              <a:t> model </a:t>
            </a:r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identified</a:t>
            </a:r>
            <a:r>
              <a:rPr lang="it-IT" dirty="0"/>
              <a:t> </a:t>
            </a:r>
            <a:r>
              <a:rPr lang="it-IT" dirty="0" err="1"/>
              <a:t>experimentally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injection</a:t>
            </a:r>
            <a:r>
              <a:rPr lang="it-IT" dirty="0"/>
              <a:t> are </a:t>
            </a:r>
            <a:r>
              <a:rPr lang="it-IT" dirty="0" err="1"/>
              <a:t>checked</a:t>
            </a:r>
            <a:r>
              <a:rPr lang="it-IT" dirty="0"/>
              <a:t> to </a:t>
            </a:r>
            <a:r>
              <a:rPr lang="it-IT" dirty="0" err="1"/>
              <a:t>fall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uncertainty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</a:t>
            </a:r>
            <a:r>
              <a:rPr lang="it-IT" dirty="0" err="1"/>
              <a:t>assessed</a:t>
            </a:r>
            <a:r>
              <a:rPr lang="it-IT" dirty="0"/>
              <a:t> by off-line </a:t>
            </a:r>
            <a:r>
              <a:rPr lang="it-IT" dirty="0" err="1"/>
              <a:t>metrological</a:t>
            </a:r>
            <a:r>
              <a:rPr lang="it-IT" dirty="0"/>
              <a:t> </a:t>
            </a:r>
            <a:r>
              <a:rPr lang="it-IT" dirty="0" err="1"/>
              <a:t>characterization</a:t>
            </a:r>
            <a:r>
              <a:rPr lang="it-IT" dirty="0"/>
              <a:t>. In positive case, the </a:t>
            </a:r>
            <a:r>
              <a:rPr lang="it-IT" dirty="0" err="1"/>
              <a:t>transducer</a:t>
            </a:r>
            <a:r>
              <a:rPr lang="it-IT" dirty="0"/>
              <a:t> is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measure</a:t>
            </a:r>
            <a:r>
              <a:rPr lang="it-IT" dirty="0"/>
              <a:t> the amount of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absorbed</a:t>
            </a:r>
            <a:r>
              <a:rPr lang="it-IT" dirty="0"/>
              <a:t> by the </a:t>
            </a:r>
            <a:r>
              <a:rPr lang="it-IT" dirty="0" err="1"/>
              <a:t>tissue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an </a:t>
            </a:r>
            <a:r>
              <a:rPr lang="it-IT" dirty="0" err="1"/>
              <a:t>assessment</a:t>
            </a:r>
            <a:r>
              <a:rPr lang="it-IT" dirty="0"/>
              <a:t> of the </a:t>
            </a:r>
            <a:r>
              <a:rPr lang="it-IT" dirty="0" err="1"/>
              <a:t>impedance</a:t>
            </a:r>
            <a:r>
              <a:rPr lang="it-IT" dirty="0"/>
              <a:t> </a:t>
            </a:r>
            <a:r>
              <a:rPr lang="it-IT" dirty="0" err="1"/>
              <a:t>variation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, the </a:t>
            </a:r>
            <a:r>
              <a:rPr lang="it-IT" dirty="0" err="1"/>
              <a:t>bio-available</a:t>
            </a:r>
            <a:r>
              <a:rPr lang="it-IT" dirty="0"/>
              <a:t> </a:t>
            </a:r>
            <a:r>
              <a:rPr lang="it-IT" dirty="0" err="1"/>
              <a:t>insulin</a:t>
            </a:r>
            <a:r>
              <a:rPr lang="it-IT" dirty="0"/>
              <a:t> is </a:t>
            </a:r>
            <a:r>
              <a:rPr lang="it-IT" dirty="0" err="1"/>
              <a:t>assessed</a:t>
            </a:r>
            <a:r>
              <a:rPr lang="it-IT" dirty="0"/>
              <a:t> by </a:t>
            </a:r>
            <a:r>
              <a:rPr lang="it-IT" dirty="0" err="1"/>
              <a:t>difference</a:t>
            </a:r>
            <a:r>
              <a:rPr lang="it-IT" dirty="0"/>
              <a:t>, by </a:t>
            </a:r>
            <a:r>
              <a:rPr lang="it-IT" dirty="0" err="1"/>
              <a:t>monitoring</a:t>
            </a:r>
            <a:r>
              <a:rPr lang="it-IT" dirty="0"/>
              <a:t> the </a:t>
            </a:r>
            <a:r>
              <a:rPr lang="it-IT" dirty="0" err="1"/>
              <a:t>reduction</a:t>
            </a:r>
            <a:r>
              <a:rPr lang="it-IT" dirty="0"/>
              <a:t> of the </a:t>
            </a:r>
            <a:r>
              <a:rPr lang="it-IT" dirty="0" err="1"/>
              <a:t>initial</a:t>
            </a:r>
            <a:r>
              <a:rPr lang="it-IT" dirty="0"/>
              <a:t> amount over the time.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EVAL ADUCM350 EVALUATION BOARD is a motherboard, with a processor ARM Cortex-M3 </a:t>
            </a:r>
            <a:r>
              <a:rPr lang="it-IT" dirty="0" err="1"/>
              <a:t>at</a:t>
            </a:r>
            <a:r>
              <a:rPr lang="it-IT" dirty="0"/>
              <a:t> 16 MHz, </a:t>
            </a:r>
            <a:r>
              <a:rPr lang="it-IT" dirty="0" err="1"/>
              <a:t>equipped</a:t>
            </a:r>
            <a:r>
              <a:rPr lang="it-IT" dirty="0"/>
              <a:t> with an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front-end.The</a:t>
            </a:r>
            <a:r>
              <a:rPr lang="it-IT" dirty="0"/>
              <a:t> motherboard </a:t>
            </a:r>
            <a:r>
              <a:rPr lang="it-IT" dirty="0" err="1"/>
              <a:t>has</a:t>
            </a:r>
            <a:r>
              <a:rPr lang="it-IT" dirty="0"/>
              <a:t> a 16-bit DAC to impose the </a:t>
            </a:r>
            <a:r>
              <a:rPr lang="it-IT" dirty="0" err="1"/>
              <a:t>sinusoidal</a:t>
            </a:r>
            <a:r>
              <a:rPr lang="it-IT" dirty="0"/>
              <a:t> input </a:t>
            </a:r>
            <a:r>
              <a:rPr lang="it-IT" dirty="0" err="1"/>
              <a:t>signal</a:t>
            </a:r>
            <a:r>
              <a:rPr lang="it-IT" dirty="0"/>
              <a:t> and a 16-bit to 160 </a:t>
            </a:r>
            <a:r>
              <a:rPr lang="it-IT" dirty="0" err="1"/>
              <a:t>kS</a:t>
            </a:r>
            <a:r>
              <a:rPr lang="it-IT" dirty="0"/>
              <a:t>/</a:t>
            </a:r>
            <a:r>
              <a:rPr lang="it-IT" dirty="0" err="1"/>
              <a:t>s</a:t>
            </a:r>
            <a:r>
              <a:rPr lang="it-IT" dirty="0"/>
              <a:t> ADC </a:t>
            </a:r>
            <a:r>
              <a:rPr lang="it-IT" dirty="0" err="1"/>
              <a:t>converter</a:t>
            </a:r>
            <a:r>
              <a:rPr lang="it-IT" dirty="0"/>
              <a:t>, </a:t>
            </a:r>
            <a:r>
              <a:rPr lang="it-IT" dirty="0" err="1"/>
              <a:t>capable</a:t>
            </a:r>
            <a:r>
              <a:rPr lang="it-IT" dirty="0"/>
              <a:t> of </a:t>
            </a:r>
            <a:r>
              <a:rPr lang="it-IT" dirty="0" err="1"/>
              <a:t>converting</a:t>
            </a:r>
            <a:r>
              <a:rPr lang="it-IT" dirty="0"/>
              <a:t> the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voltage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. The motherboard is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a DFT on 2048 </a:t>
            </a:r>
            <a:r>
              <a:rPr lang="it-IT" dirty="0" err="1"/>
              <a:t>points</a:t>
            </a:r>
            <a:r>
              <a:rPr lang="it-IT" dirty="0"/>
              <a:t> </a:t>
            </a:r>
            <a:r>
              <a:rPr lang="it-IT" dirty="0" err="1"/>
              <a:t>calculating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the </a:t>
            </a:r>
            <a:r>
              <a:rPr lang="it-IT" dirty="0" err="1"/>
              <a:t>magnitude</a:t>
            </a:r>
            <a:r>
              <a:rPr lang="it-IT" dirty="0"/>
              <a:t> and the </a:t>
            </a:r>
            <a:r>
              <a:rPr lang="it-IT" dirty="0" err="1"/>
              <a:t>phase</a:t>
            </a:r>
            <a:r>
              <a:rPr lang="it-IT" dirty="0"/>
              <a:t> of the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impedance</a:t>
            </a:r>
            <a:r>
              <a:rPr lang="it-IT" dirty="0"/>
              <a:t>. The </a:t>
            </a:r>
            <a:r>
              <a:rPr lang="it-IT" dirty="0" err="1"/>
              <a:t>transducer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slot for the </a:t>
            </a:r>
            <a:r>
              <a:rPr lang="it-IT" dirty="0" err="1"/>
              <a:t>doughterboard</a:t>
            </a:r>
            <a:r>
              <a:rPr lang="it-IT" dirty="0"/>
              <a:t> of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conditioning</a:t>
            </a:r>
            <a:r>
              <a:rPr lang="it-IT" dirty="0"/>
              <a:t>. At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aim</a:t>
            </a:r>
            <a:r>
              <a:rPr lang="it-IT" dirty="0"/>
              <a:t>, 4-wire </a:t>
            </a:r>
            <a:r>
              <a:rPr lang="it-IT" dirty="0" err="1"/>
              <a:t>measurements</a:t>
            </a:r>
            <a:r>
              <a:rPr lang="it-IT" dirty="0"/>
              <a:t> are </a:t>
            </a:r>
            <a:r>
              <a:rPr lang="it-IT" dirty="0" err="1"/>
              <a:t>carried</a:t>
            </a:r>
            <a:r>
              <a:rPr lang="it-IT" dirty="0"/>
              <a:t> out by </a:t>
            </a:r>
            <a:r>
              <a:rPr lang="it-IT" dirty="0" err="1"/>
              <a:t>adopting</a:t>
            </a:r>
            <a:r>
              <a:rPr lang="it-IT" dirty="0"/>
              <a:t> the </a:t>
            </a:r>
            <a:r>
              <a:rPr lang="it-IT" dirty="0" err="1"/>
              <a:t>doughterboard</a:t>
            </a:r>
            <a:r>
              <a:rPr lang="it-IT" dirty="0"/>
              <a:t> ” BIO3Z for 4-WireBio Impedance </a:t>
            </a:r>
            <a:r>
              <a:rPr lang="it-IT" dirty="0" err="1"/>
              <a:t>measuerement</a:t>
            </a:r>
            <a:r>
              <a:rPr lang="it-IT" dirty="0"/>
              <a:t>”.</a:t>
            </a:r>
          </a:p>
          <a:p>
            <a:r>
              <a:rPr lang="it-IT" dirty="0"/>
              <a:t>The </a:t>
            </a:r>
            <a:r>
              <a:rPr lang="it-IT" dirty="0" err="1"/>
              <a:t>transducer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supply</a:t>
            </a:r>
            <a:r>
              <a:rPr lang="it-IT" dirty="0"/>
              <a:t> </a:t>
            </a:r>
            <a:r>
              <a:rPr lang="it-IT" dirty="0" err="1"/>
              <a:t>options</a:t>
            </a:r>
            <a:r>
              <a:rPr lang="it-IT" dirty="0"/>
              <a:t>: USB </a:t>
            </a:r>
            <a:r>
              <a:rPr lang="it-IT" dirty="0" err="1"/>
              <a:t>cable</a:t>
            </a:r>
            <a:r>
              <a:rPr lang="it-IT" dirty="0"/>
              <a:t>, </a:t>
            </a:r>
            <a:r>
              <a:rPr lang="it-IT" dirty="0" err="1"/>
              <a:t>battery</a:t>
            </a:r>
            <a:r>
              <a:rPr lang="it-IT" dirty="0"/>
              <a:t>, and 3.3 V via </a:t>
            </a:r>
            <a:r>
              <a:rPr lang="it-IT" dirty="0" err="1"/>
              <a:t>external</a:t>
            </a:r>
            <a:r>
              <a:rPr lang="it-IT" dirty="0"/>
              <a:t> transformer and </a:t>
            </a:r>
            <a:r>
              <a:rPr lang="it-IT" dirty="0" err="1"/>
              <a:t>wall</a:t>
            </a:r>
            <a:r>
              <a:rPr lang="it-IT" dirty="0"/>
              <a:t> </a:t>
            </a:r>
            <a:r>
              <a:rPr lang="it-IT" dirty="0" err="1"/>
              <a:t>socket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10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1183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3b604942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4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73b604942c_2_75:notes"/>
          <p:cNvSpPr txBox="1">
            <a:spLocks noGrp="1"/>
          </p:cNvSpPr>
          <p:nvPr>
            <p:ph type="body" idx="1"/>
          </p:nvPr>
        </p:nvSpPr>
        <p:spPr>
          <a:xfrm>
            <a:off x="685828" y="4343329"/>
            <a:ext cx="5486310" cy="411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/>
          </a:p>
        </p:txBody>
      </p:sp>
      <p:sp>
        <p:nvSpPr>
          <p:cNvPr id="158" name="Google Shape;158;g73b604942c_2_75:notes"/>
          <p:cNvSpPr txBox="1">
            <a:spLocks noGrp="1"/>
          </p:cNvSpPr>
          <p:nvPr>
            <p:ph type="sldNum" idx="12"/>
          </p:nvPr>
        </p:nvSpPr>
        <p:spPr>
          <a:xfrm>
            <a:off x="3881797" y="8686964"/>
            <a:ext cx="2976177" cy="45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it-IT" sz="1200"/>
              <a:t>4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80571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1018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Diabetes</a:t>
            </a:r>
            <a:r>
              <a:rPr lang="it-IT" dirty="0"/>
              <a:t> is </a:t>
            </a: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most</a:t>
            </a:r>
            <a:r>
              <a:rPr lang="it-IT" dirty="0"/>
              <a:t> spread non-</a:t>
            </a:r>
            <a:r>
              <a:rPr lang="it-IT" dirty="0" err="1"/>
              <a:t>communicable</a:t>
            </a:r>
            <a:r>
              <a:rPr lang="it-IT" dirty="0"/>
              <a:t> </a:t>
            </a:r>
            <a:r>
              <a:rPr lang="it-IT" dirty="0" err="1"/>
              <a:t>diseases</a:t>
            </a:r>
            <a:r>
              <a:rPr lang="it-IT" dirty="0"/>
              <a:t> </a:t>
            </a:r>
            <a:r>
              <a:rPr lang="it-IT" dirty="0" err="1"/>
              <a:t>worldwide</a:t>
            </a:r>
            <a:r>
              <a:rPr lang="it-IT" dirty="0"/>
              <a:t>. </a:t>
            </a:r>
            <a:r>
              <a:rPr lang="it-IT" dirty="0" err="1"/>
              <a:t>Globally</a:t>
            </a:r>
            <a:r>
              <a:rPr lang="it-IT" dirty="0"/>
              <a:t>,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people</a:t>
            </a:r>
            <a:r>
              <a:rPr lang="it-IT" dirty="0"/>
              <a:t> with </a:t>
            </a:r>
            <a:r>
              <a:rPr lang="it-IT" dirty="0" err="1"/>
              <a:t>diabetes</a:t>
            </a:r>
            <a:r>
              <a:rPr lang="it-IT" dirty="0"/>
              <a:t> is </a:t>
            </a:r>
            <a:r>
              <a:rPr lang="it-IT" dirty="0" err="1"/>
              <a:t>currently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400 </a:t>
            </a:r>
            <a:r>
              <a:rPr lang="it-IT" dirty="0" err="1"/>
              <a:t>million</a:t>
            </a:r>
            <a:r>
              <a:rPr lang="it-IT" dirty="0"/>
              <a:t> and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disease</a:t>
            </a:r>
            <a:r>
              <a:rPr lang="it-IT" dirty="0"/>
              <a:t> is the </a:t>
            </a:r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cause of </a:t>
            </a:r>
            <a:r>
              <a:rPr lang="it-IT" dirty="0" err="1"/>
              <a:t>death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</a:t>
            </a:r>
            <a:r>
              <a:rPr lang="it-IT" dirty="0" err="1"/>
              <a:t>countries</a:t>
            </a:r>
            <a:r>
              <a:rPr lang="it-IT" dirty="0"/>
              <a:t>, </a:t>
            </a:r>
            <a:r>
              <a:rPr lang="it-IT" dirty="0" err="1"/>
              <a:t>according</a:t>
            </a:r>
            <a:r>
              <a:rPr lang="it-IT" dirty="0"/>
              <a:t> to </a:t>
            </a:r>
            <a:r>
              <a:rPr lang="it-IT" dirty="0" err="1"/>
              <a:t>international</a:t>
            </a:r>
            <a:r>
              <a:rPr lang="it-IT" dirty="0"/>
              <a:t> </a:t>
            </a:r>
            <a:r>
              <a:rPr lang="it-IT" dirty="0" err="1"/>
              <a:t>diabetes</a:t>
            </a:r>
            <a:r>
              <a:rPr lang="it-IT" dirty="0"/>
              <a:t> </a:t>
            </a:r>
            <a:r>
              <a:rPr lang="it-IT" dirty="0" err="1"/>
              <a:t>federation</a:t>
            </a:r>
            <a:r>
              <a:rPr lang="it-IT" dirty="0"/>
              <a:t>. </a:t>
            </a:r>
            <a:r>
              <a:rPr lang="it-IT" dirty="0" err="1"/>
              <a:t>Diabetes</a:t>
            </a:r>
            <a:r>
              <a:rPr lang="it-IT" dirty="0"/>
              <a:t> </a:t>
            </a:r>
            <a:r>
              <a:rPr lang="it-IT" dirty="0" err="1"/>
              <a:t>costs</a:t>
            </a:r>
            <a:r>
              <a:rPr lang="it-IT" dirty="0"/>
              <a:t> </a:t>
            </a:r>
            <a:r>
              <a:rPr lang="it-IT" dirty="0" err="1"/>
              <a:t>affect</a:t>
            </a:r>
            <a:r>
              <a:rPr lang="it-IT" dirty="0"/>
              <a:t> </a:t>
            </a:r>
            <a:r>
              <a:rPr lang="it-IT" dirty="0" err="1"/>
              <a:t>health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and </a:t>
            </a:r>
            <a:r>
              <a:rPr lang="it-IT" dirty="0" err="1"/>
              <a:t>national</a:t>
            </a:r>
            <a:r>
              <a:rPr lang="it-IT" dirty="0"/>
              <a:t> </a:t>
            </a:r>
            <a:r>
              <a:rPr lang="it-IT" dirty="0" err="1"/>
              <a:t>productivity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individuals</a:t>
            </a:r>
            <a:r>
              <a:rPr lang="it-IT" dirty="0"/>
              <a:t> and families.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financial</a:t>
            </a:r>
            <a:r>
              <a:rPr lang="it-IT" dirty="0"/>
              <a:t> </a:t>
            </a:r>
            <a:r>
              <a:rPr lang="it-IT" dirty="0" err="1"/>
              <a:t>burden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relevant</a:t>
            </a:r>
            <a:r>
              <a:rPr lang="it-IT" dirty="0"/>
              <a:t> impact on the economy of the society. For </a:t>
            </a:r>
            <a:r>
              <a:rPr lang="it-IT" dirty="0" err="1"/>
              <a:t>type</a:t>
            </a:r>
            <a:r>
              <a:rPr lang="it-IT" dirty="0"/>
              <a:t> 1 </a:t>
            </a:r>
            <a:r>
              <a:rPr lang="it-IT" dirty="0" err="1"/>
              <a:t>diabetic</a:t>
            </a:r>
            <a:r>
              <a:rPr lang="it-IT" dirty="0"/>
              <a:t> </a:t>
            </a:r>
            <a:r>
              <a:rPr lang="it-IT" dirty="0" err="1"/>
              <a:t>patients</a:t>
            </a:r>
            <a:r>
              <a:rPr lang="it-IT" dirty="0"/>
              <a:t>, the </a:t>
            </a:r>
            <a:r>
              <a:rPr lang="it-IT" dirty="0" err="1"/>
              <a:t>monitoring</a:t>
            </a:r>
            <a:r>
              <a:rPr lang="it-IT" dirty="0"/>
              <a:t> of </a:t>
            </a:r>
            <a:r>
              <a:rPr lang="it-IT" dirty="0" err="1"/>
              <a:t>blood</a:t>
            </a:r>
            <a:r>
              <a:rPr lang="it-IT" dirty="0"/>
              <a:t> </a:t>
            </a:r>
            <a:r>
              <a:rPr lang="it-IT" dirty="0" err="1"/>
              <a:t>glucose</a:t>
            </a:r>
            <a:r>
              <a:rPr lang="it-IT" dirty="0"/>
              <a:t> </a:t>
            </a:r>
            <a:r>
              <a:rPr lang="it-IT" dirty="0" err="1"/>
              <a:t>concentration</a:t>
            </a:r>
            <a:r>
              <a:rPr lang="it-IT" dirty="0"/>
              <a:t> (BGC)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regulation</a:t>
            </a:r>
            <a:r>
              <a:rPr lang="it-IT" dirty="0"/>
              <a:t> are </a:t>
            </a:r>
            <a:r>
              <a:rPr lang="it-IT" dirty="0" err="1"/>
              <a:t>crucial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. 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insulin</a:t>
            </a:r>
            <a:r>
              <a:rPr lang="it-IT" dirty="0"/>
              <a:t> treatment </a:t>
            </a:r>
            <a:r>
              <a:rPr lang="it-IT" dirty="0" err="1"/>
              <a:t>strategies</a:t>
            </a:r>
            <a:r>
              <a:rPr lang="it-IT" dirty="0"/>
              <a:t> </a:t>
            </a:r>
            <a:r>
              <a:rPr lang="it-IT" dirty="0" err="1"/>
              <a:t>consist</a:t>
            </a:r>
            <a:r>
              <a:rPr lang="it-IT" dirty="0"/>
              <a:t> of </a:t>
            </a:r>
            <a:r>
              <a:rPr lang="it-IT" dirty="0" err="1"/>
              <a:t>either</a:t>
            </a:r>
            <a:r>
              <a:rPr lang="it-IT" dirty="0"/>
              <a:t> multiple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injections</a:t>
            </a:r>
            <a:r>
              <a:rPr lang="it-IT" dirty="0"/>
              <a:t> or 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subcutaneous</a:t>
            </a:r>
            <a:r>
              <a:rPr lang="it-IT" dirty="0"/>
              <a:t>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infusion</a:t>
            </a:r>
            <a:r>
              <a:rPr lang="it-IT" dirty="0"/>
              <a:t> with an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pump</a:t>
            </a:r>
            <a:r>
              <a:rPr lang="it-IT" dirty="0"/>
              <a:t>. </a:t>
            </a:r>
            <a:r>
              <a:rPr lang="it-IT" dirty="0" err="1"/>
              <a:t>Moreover</a:t>
            </a:r>
            <a:r>
              <a:rPr lang="it-IT" dirty="0"/>
              <a:t>, </a:t>
            </a:r>
            <a:r>
              <a:rPr lang="it-IT" dirty="0" err="1"/>
              <a:t>people</a:t>
            </a:r>
            <a:r>
              <a:rPr lang="it-IT" dirty="0"/>
              <a:t> with </a:t>
            </a:r>
            <a:r>
              <a:rPr lang="it-IT" dirty="0" err="1"/>
              <a:t>diabetes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use </a:t>
            </a:r>
            <a:r>
              <a:rPr lang="it-IT" dirty="0" err="1"/>
              <a:t>painful</a:t>
            </a:r>
            <a:r>
              <a:rPr lang="it-IT" dirty="0"/>
              <a:t> and time-</a:t>
            </a:r>
            <a:r>
              <a:rPr lang="it-IT" dirty="0" err="1"/>
              <a:t>consuming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pricking</a:t>
            </a:r>
            <a:r>
              <a:rPr lang="it-IT" dirty="0"/>
              <a:t> finger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capillary</a:t>
            </a:r>
            <a:r>
              <a:rPr lang="it-IT" dirty="0"/>
              <a:t> </a:t>
            </a:r>
            <a:r>
              <a:rPr lang="it-IT" dirty="0" err="1"/>
              <a:t>blood</a:t>
            </a:r>
            <a:r>
              <a:rPr lang="it-IT" dirty="0"/>
              <a:t> </a:t>
            </a:r>
            <a:r>
              <a:rPr lang="it-IT" dirty="0" err="1"/>
              <a:t>samples.An</a:t>
            </a:r>
            <a:r>
              <a:rPr lang="it-IT" dirty="0"/>
              <a:t> </a:t>
            </a:r>
            <a:r>
              <a:rPr lang="it-IT" dirty="0" err="1"/>
              <a:t>emerging</a:t>
            </a:r>
            <a:r>
              <a:rPr lang="it-IT" dirty="0"/>
              <a:t> treatment to </a:t>
            </a:r>
            <a:r>
              <a:rPr lang="it-IT" dirty="0" err="1"/>
              <a:t>improve</a:t>
            </a:r>
            <a:r>
              <a:rPr lang="it-IT" dirty="0"/>
              <a:t> the BGC </a:t>
            </a:r>
            <a:r>
              <a:rPr lang="it-IT" dirty="0" err="1"/>
              <a:t>regulation</a:t>
            </a:r>
            <a:r>
              <a:rPr lang="it-IT" dirty="0"/>
              <a:t> is the </a:t>
            </a:r>
            <a:r>
              <a:rPr lang="it-IT" dirty="0" err="1"/>
              <a:t>artificial</a:t>
            </a:r>
            <a:r>
              <a:rPr lang="it-IT" dirty="0"/>
              <a:t> pancreas (AP),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referred</a:t>
            </a:r>
            <a:r>
              <a:rPr lang="it-IT" dirty="0"/>
              <a:t> to “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loop</a:t>
            </a:r>
            <a:r>
              <a:rPr lang="it-IT" dirty="0"/>
              <a:t> </a:t>
            </a:r>
            <a:r>
              <a:rPr lang="it-IT" dirty="0" err="1"/>
              <a:t>glucose</a:t>
            </a:r>
            <a:r>
              <a:rPr lang="it-IT" dirty="0"/>
              <a:t> control”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Artificial</a:t>
            </a:r>
            <a:r>
              <a:rPr lang="it-IT" dirty="0"/>
              <a:t> Pancreas </a:t>
            </a:r>
            <a:r>
              <a:rPr lang="it-IT" dirty="0" err="1"/>
              <a:t>consists</a:t>
            </a:r>
            <a:r>
              <a:rPr lang="it-IT" dirty="0"/>
              <a:t> of a </a:t>
            </a:r>
            <a:r>
              <a:rPr lang="it-IT" dirty="0" err="1"/>
              <a:t>glucose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control </a:t>
            </a:r>
            <a:r>
              <a:rPr lang="it-IT" dirty="0" err="1"/>
              <a:t>algorithms</a:t>
            </a:r>
            <a:r>
              <a:rPr lang="it-IT" dirty="0"/>
              <a:t>, and an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infusion</a:t>
            </a:r>
            <a:r>
              <a:rPr lang="it-IT" dirty="0"/>
              <a:t> </a:t>
            </a:r>
            <a:r>
              <a:rPr lang="it-IT" dirty="0" err="1"/>
              <a:t>device</a:t>
            </a:r>
            <a:r>
              <a:rPr lang="it-IT" dirty="0"/>
              <a:t>. The </a:t>
            </a:r>
            <a:r>
              <a:rPr lang="it-IT" dirty="0" err="1"/>
              <a:t>glucose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is </a:t>
            </a:r>
            <a:r>
              <a:rPr lang="it-IT" dirty="0" err="1"/>
              <a:t>necessary</a:t>
            </a:r>
            <a:r>
              <a:rPr lang="it-IT" dirty="0"/>
              <a:t> to monitor the </a:t>
            </a:r>
            <a:r>
              <a:rPr lang="it-IT" dirty="0" err="1"/>
              <a:t>variability</a:t>
            </a:r>
            <a:r>
              <a:rPr lang="it-IT" dirty="0"/>
              <a:t> over time of BGC, to </a:t>
            </a:r>
            <a:r>
              <a:rPr lang="it-IT" dirty="0" err="1"/>
              <a:t>adjust</a:t>
            </a:r>
            <a:r>
              <a:rPr lang="it-IT" dirty="0"/>
              <a:t>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dosage</a:t>
            </a:r>
            <a:r>
              <a:rPr lang="it-IT" dirty="0"/>
              <a:t>, and to </a:t>
            </a:r>
            <a:r>
              <a:rPr lang="it-IT" dirty="0" err="1"/>
              <a:t>measure</a:t>
            </a:r>
            <a:r>
              <a:rPr lang="it-IT" dirty="0"/>
              <a:t> the </a:t>
            </a:r>
            <a:r>
              <a:rPr lang="it-IT" dirty="0" err="1"/>
              <a:t>efficacy</a:t>
            </a:r>
            <a:r>
              <a:rPr lang="it-IT" dirty="0"/>
              <a:t> of </a:t>
            </a:r>
            <a:r>
              <a:rPr lang="it-IT" dirty="0" err="1"/>
              <a:t>therapy</a:t>
            </a:r>
            <a:r>
              <a:rPr lang="it-IT" dirty="0"/>
              <a:t> after administration. The </a:t>
            </a:r>
            <a:r>
              <a:rPr lang="it-IT" dirty="0" err="1"/>
              <a:t>loop</a:t>
            </a:r>
            <a:r>
              <a:rPr lang="it-IT" dirty="0"/>
              <a:t> is </a:t>
            </a:r>
            <a:r>
              <a:rPr lang="it-IT" dirty="0" err="1"/>
              <a:t>closed</a:t>
            </a:r>
            <a:r>
              <a:rPr lang="it-IT" dirty="0"/>
              <a:t> in case of </a:t>
            </a:r>
            <a:r>
              <a:rPr lang="it-IT" dirty="0" err="1"/>
              <a:t>basal</a:t>
            </a:r>
            <a:r>
              <a:rPr lang="it-IT" dirty="0"/>
              <a:t> </a:t>
            </a:r>
            <a:r>
              <a:rPr lang="it-IT" dirty="0" err="1"/>
              <a:t>insulin</a:t>
            </a:r>
            <a:r>
              <a:rPr lang="it-IT" dirty="0"/>
              <a:t> administration, </a:t>
            </a:r>
            <a:r>
              <a:rPr lang="it-IT" dirty="0" err="1"/>
              <a:t>meanwhile</a:t>
            </a:r>
            <a:r>
              <a:rPr lang="it-IT" dirty="0"/>
              <a:t>, in case of </a:t>
            </a:r>
            <a:r>
              <a:rPr lang="it-IT" dirty="0" err="1"/>
              <a:t>bolus</a:t>
            </a:r>
            <a:r>
              <a:rPr lang="it-IT" dirty="0"/>
              <a:t> administration, the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</a:t>
            </a:r>
            <a:r>
              <a:rPr lang="it-IT" dirty="0" err="1"/>
              <a:t>react</a:t>
            </a:r>
            <a:r>
              <a:rPr lang="it-IT" dirty="0"/>
              <a:t> </a:t>
            </a:r>
            <a:r>
              <a:rPr lang="it-IT" dirty="0" err="1"/>
              <a:t>instantaneously</a:t>
            </a:r>
            <a:r>
              <a:rPr lang="it-IT" dirty="0"/>
              <a:t> to the </a:t>
            </a:r>
            <a:r>
              <a:rPr lang="it-IT" dirty="0" err="1"/>
              <a:t>quick</a:t>
            </a:r>
            <a:r>
              <a:rPr lang="it-IT" dirty="0"/>
              <a:t> BGC </a:t>
            </a:r>
            <a:r>
              <a:rPr lang="it-IT" dirty="0" err="1"/>
              <a:t>variation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</a:t>
            </a:r>
            <a:r>
              <a:rPr lang="it-IT" dirty="0" err="1"/>
              <a:t>food</a:t>
            </a:r>
            <a:r>
              <a:rPr lang="it-IT" dirty="0"/>
              <a:t> </a:t>
            </a:r>
            <a:r>
              <a:rPr lang="it-IT" dirty="0" err="1"/>
              <a:t>ingestion</a:t>
            </a:r>
            <a:r>
              <a:rPr lang="it-IT" dirty="0"/>
              <a:t>.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glucose</a:t>
            </a:r>
            <a:r>
              <a:rPr lang="it-IT" dirty="0"/>
              <a:t> </a:t>
            </a:r>
            <a:r>
              <a:rPr lang="it-IT" dirty="0" err="1"/>
              <a:t>monitoring</a:t>
            </a:r>
            <a:r>
              <a:rPr lang="it-IT" dirty="0"/>
              <a:t> is </a:t>
            </a:r>
            <a:r>
              <a:rPr lang="it-IT" dirty="0" err="1"/>
              <a:t>performed</a:t>
            </a:r>
            <a:r>
              <a:rPr lang="it-IT" dirty="0"/>
              <a:t> in the </a:t>
            </a:r>
            <a:r>
              <a:rPr lang="it-IT" dirty="0" err="1"/>
              <a:t>interstitial</a:t>
            </a:r>
            <a:r>
              <a:rPr lang="it-IT" dirty="0"/>
              <a:t> </a:t>
            </a:r>
            <a:r>
              <a:rPr lang="it-IT" dirty="0" err="1"/>
              <a:t>fluid</a:t>
            </a:r>
            <a:r>
              <a:rPr lang="it-IT" dirty="0"/>
              <a:t>, and, </a:t>
            </a:r>
            <a:r>
              <a:rPr lang="it-IT" dirty="0" err="1"/>
              <a:t>therefore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is </a:t>
            </a:r>
            <a:r>
              <a:rPr lang="it-IT" dirty="0" err="1"/>
              <a:t>associated</a:t>
            </a:r>
            <a:r>
              <a:rPr lang="it-IT" dirty="0"/>
              <a:t> with a time delay </a:t>
            </a:r>
            <a:r>
              <a:rPr lang="it-IT" dirty="0" err="1"/>
              <a:t>implicit</a:t>
            </a:r>
            <a:r>
              <a:rPr lang="it-IT" dirty="0"/>
              <a:t> from plasma </a:t>
            </a:r>
            <a:r>
              <a:rPr lang="it-IT" dirty="0" err="1"/>
              <a:t>concentrations</a:t>
            </a:r>
            <a:r>
              <a:rPr lang="it-IT" dirty="0"/>
              <a:t>. In case of </a:t>
            </a:r>
            <a:r>
              <a:rPr lang="it-IT" dirty="0" err="1"/>
              <a:t>bolus</a:t>
            </a:r>
            <a:r>
              <a:rPr lang="it-IT" dirty="0"/>
              <a:t> administration, </a:t>
            </a:r>
            <a:r>
              <a:rPr lang="it-IT" dirty="0" err="1"/>
              <a:t>even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</a:t>
            </a:r>
            <a:r>
              <a:rPr lang="it-IT" dirty="0" err="1"/>
              <a:t>react</a:t>
            </a:r>
            <a:r>
              <a:rPr lang="it-IT" dirty="0"/>
              <a:t> to the </a:t>
            </a:r>
            <a:r>
              <a:rPr lang="it-IT" dirty="0" err="1"/>
              <a:t>quick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of </a:t>
            </a:r>
            <a:r>
              <a:rPr lang="it-IT" dirty="0" err="1"/>
              <a:t>glucose</a:t>
            </a:r>
            <a:r>
              <a:rPr lang="it-IT" dirty="0"/>
              <a:t> due to </a:t>
            </a:r>
            <a:r>
              <a:rPr lang="it-IT" dirty="0" err="1"/>
              <a:t>food</a:t>
            </a:r>
            <a:r>
              <a:rPr lang="it-IT" dirty="0"/>
              <a:t> </a:t>
            </a:r>
            <a:r>
              <a:rPr lang="it-IT" dirty="0" err="1"/>
              <a:t>ingestion</a:t>
            </a:r>
            <a:r>
              <a:rPr lang="it-IT" dirty="0"/>
              <a:t>. The </a:t>
            </a:r>
            <a:r>
              <a:rPr lang="it-IT" dirty="0" err="1"/>
              <a:t>latency</a:t>
            </a:r>
            <a:r>
              <a:rPr lang="it-IT" dirty="0"/>
              <a:t> (</a:t>
            </a:r>
            <a:r>
              <a:rPr lang="it-IT" dirty="0" err="1"/>
              <a:t>average</a:t>
            </a:r>
            <a:r>
              <a:rPr lang="it-IT" dirty="0"/>
              <a:t> 6.8 minutes and up to </a:t>
            </a:r>
            <a:r>
              <a:rPr lang="it-IT" dirty="0" err="1"/>
              <a:t>almost</a:t>
            </a:r>
            <a:r>
              <a:rPr lang="it-IT" dirty="0"/>
              <a:t> 10 minutes) </a:t>
            </a:r>
            <a:r>
              <a:rPr lang="it-IT" dirty="0" err="1"/>
              <a:t>introduced</a:t>
            </a:r>
            <a:r>
              <a:rPr lang="it-IT" dirty="0"/>
              <a:t> by semi-</a:t>
            </a:r>
            <a:r>
              <a:rPr lang="it-IT" dirty="0" err="1"/>
              <a:t>noninvasive</a:t>
            </a:r>
            <a:r>
              <a:rPr lang="it-IT" dirty="0"/>
              <a:t> </a:t>
            </a:r>
            <a:r>
              <a:rPr lang="it-IT" dirty="0" err="1"/>
              <a:t>glucose</a:t>
            </a:r>
            <a:r>
              <a:rPr lang="it-IT" dirty="0"/>
              <a:t> </a:t>
            </a:r>
            <a:r>
              <a:rPr lang="it-IT" dirty="0" err="1"/>
              <a:t>meters</a:t>
            </a:r>
            <a:r>
              <a:rPr lang="it-IT" dirty="0"/>
              <a:t> </a:t>
            </a:r>
            <a:r>
              <a:rPr lang="it-IT" dirty="0" err="1"/>
              <a:t>involves</a:t>
            </a:r>
            <a:r>
              <a:rPr lang="it-IT" dirty="0"/>
              <a:t> the </a:t>
            </a:r>
            <a:r>
              <a:rPr lang="it-IT" dirty="0" err="1"/>
              <a:t>needs</a:t>
            </a:r>
            <a:r>
              <a:rPr lang="it-IT" dirty="0"/>
              <a:t> for new control </a:t>
            </a:r>
            <a:r>
              <a:rPr lang="it-IT" dirty="0" err="1"/>
              <a:t>inputs</a:t>
            </a:r>
            <a:r>
              <a:rPr lang="it-IT" dirty="0"/>
              <a:t>: Total </a:t>
            </a:r>
            <a:r>
              <a:rPr lang="it-IT" dirty="0" err="1"/>
              <a:t>Daily</a:t>
            </a:r>
            <a:r>
              <a:rPr lang="it-IT" dirty="0"/>
              <a:t> Dose of </a:t>
            </a:r>
            <a:r>
              <a:rPr lang="it-IT" dirty="0" err="1"/>
              <a:t>insulin</a:t>
            </a:r>
            <a:r>
              <a:rPr lang="it-IT" dirty="0"/>
              <a:t> (TDD), </a:t>
            </a:r>
            <a:r>
              <a:rPr lang="it-IT" dirty="0" err="1"/>
              <a:t>carbintake</a:t>
            </a:r>
            <a:r>
              <a:rPr lang="it-IT" dirty="0"/>
              <a:t>, </a:t>
            </a:r>
            <a:r>
              <a:rPr lang="it-IT" dirty="0" err="1"/>
              <a:t>basal</a:t>
            </a:r>
            <a:r>
              <a:rPr lang="it-IT" dirty="0"/>
              <a:t>/</a:t>
            </a:r>
            <a:r>
              <a:rPr lang="it-IT" dirty="0" err="1"/>
              <a:t>bolus</a:t>
            </a:r>
            <a:r>
              <a:rPr lang="it-IT" dirty="0"/>
              <a:t> ratio, </a:t>
            </a:r>
            <a:r>
              <a:rPr lang="it-IT" dirty="0" err="1"/>
              <a:t>basal</a:t>
            </a:r>
            <a:r>
              <a:rPr lang="it-IT" dirty="0"/>
              <a:t> </a:t>
            </a:r>
            <a:r>
              <a:rPr lang="it-IT" dirty="0" err="1"/>
              <a:t>segments</a:t>
            </a:r>
            <a:r>
              <a:rPr lang="it-IT" dirty="0"/>
              <a:t>, </a:t>
            </a:r>
            <a:r>
              <a:rPr lang="it-IT" dirty="0" err="1"/>
              <a:t>carbohydrate</a:t>
            </a:r>
            <a:r>
              <a:rPr lang="it-IT" dirty="0"/>
              <a:t>-to-</a:t>
            </a:r>
            <a:r>
              <a:rPr lang="it-IT" dirty="0" err="1"/>
              <a:t>insulin</a:t>
            </a:r>
            <a:r>
              <a:rPr lang="it-IT" dirty="0"/>
              <a:t> ratio (CIR), target </a:t>
            </a:r>
            <a:r>
              <a:rPr lang="it-IT" dirty="0" err="1"/>
              <a:t>range</a:t>
            </a:r>
            <a:r>
              <a:rPr lang="it-IT" dirty="0"/>
              <a:t>,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(ISF), and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duration</a:t>
            </a:r>
            <a:r>
              <a:rPr lang="it-IT" dirty="0"/>
              <a:t> of </a:t>
            </a:r>
            <a:r>
              <a:rPr lang="it-IT" dirty="0" err="1"/>
              <a:t>action</a:t>
            </a:r>
            <a:r>
              <a:rPr lang="it-IT" dirty="0"/>
              <a:t>. 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Artificial</a:t>
            </a:r>
            <a:r>
              <a:rPr lang="it-IT" dirty="0"/>
              <a:t> Pancreas </a:t>
            </a:r>
            <a:r>
              <a:rPr lang="it-IT" dirty="0" err="1"/>
              <a:t>calibration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2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(ISF), and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duration</a:t>
            </a:r>
            <a:r>
              <a:rPr lang="it-IT" dirty="0"/>
              <a:t> of </a:t>
            </a:r>
            <a:r>
              <a:rPr lang="it-IT" dirty="0" err="1"/>
              <a:t>action</a:t>
            </a:r>
            <a:r>
              <a:rPr lang="it-IT" dirty="0"/>
              <a:t>. can be </a:t>
            </a:r>
            <a:r>
              <a:rPr lang="it-IT" dirty="0" err="1"/>
              <a:t>subject</a:t>
            </a:r>
            <a:r>
              <a:rPr lang="it-IT" dirty="0"/>
              <a:t> to </a:t>
            </a:r>
            <a:r>
              <a:rPr lang="it-IT" dirty="0" err="1"/>
              <a:t>relevant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</a:t>
            </a:r>
            <a:r>
              <a:rPr lang="it-IT" dirty="0" err="1"/>
              <a:t>depending</a:t>
            </a:r>
            <a:r>
              <a:rPr lang="it-IT" dirty="0"/>
              <a:t> on the </a:t>
            </a:r>
            <a:r>
              <a:rPr lang="it-IT" dirty="0" err="1"/>
              <a:t>kinetics</a:t>
            </a:r>
            <a:r>
              <a:rPr lang="it-IT" dirty="0"/>
              <a:t> of the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absorption.Skin</a:t>
            </a:r>
            <a:r>
              <a:rPr lang="it-IT" dirty="0"/>
              <a:t> </a:t>
            </a:r>
            <a:r>
              <a:rPr lang="it-IT" dirty="0" err="1"/>
              <a:t>alterations</a:t>
            </a:r>
            <a:r>
              <a:rPr lang="it-IT" dirty="0"/>
              <a:t>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lipo-hypertrophic</a:t>
            </a:r>
            <a:r>
              <a:rPr lang="it-IT" dirty="0"/>
              <a:t> </a:t>
            </a:r>
            <a:r>
              <a:rPr lang="it-IT" dirty="0" err="1"/>
              <a:t>nodules</a:t>
            </a:r>
            <a:r>
              <a:rPr lang="it-IT" dirty="0"/>
              <a:t>, are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causes</a:t>
            </a:r>
            <a:r>
              <a:rPr lang="it-IT" dirty="0"/>
              <a:t> of intra-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absorption.Different</a:t>
            </a:r>
            <a:r>
              <a:rPr lang="it-IT" dirty="0"/>
              <a:t> </a:t>
            </a:r>
            <a:r>
              <a:rPr lang="it-IT" dirty="0" err="1"/>
              <a:t>classes</a:t>
            </a:r>
            <a:r>
              <a:rPr lang="it-IT" dirty="0"/>
              <a:t> of </a:t>
            </a:r>
            <a:r>
              <a:rPr lang="it-IT" dirty="0" err="1"/>
              <a:t>drugs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therapies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delayed</a:t>
            </a:r>
            <a:r>
              <a:rPr lang="it-IT" dirty="0"/>
              <a:t> and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absorption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injected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lipohypertrophic</a:t>
            </a:r>
            <a:r>
              <a:rPr lang="it-IT" dirty="0"/>
              <a:t> </a:t>
            </a:r>
            <a:r>
              <a:rPr lang="it-IT" dirty="0" err="1"/>
              <a:t>nodules</a:t>
            </a:r>
            <a:r>
              <a:rPr lang="it-IT" dirty="0"/>
              <a:t>. More </a:t>
            </a:r>
            <a:r>
              <a:rPr lang="it-IT" dirty="0" err="1"/>
              <a:t>generally</a:t>
            </a:r>
            <a:r>
              <a:rPr lang="it-IT" dirty="0"/>
              <a:t>, the </a:t>
            </a:r>
            <a:r>
              <a:rPr lang="it-IT" dirty="0" err="1"/>
              <a:t>presence</a:t>
            </a:r>
            <a:r>
              <a:rPr lang="it-IT" dirty="0"/>
              <a:t> of </a:t>
            </a:r>
            <a:r>
              <a:rPr lang="it-IT" dirty="0" err="1"/>
              <a:t>lipo-hypertrophic</a:t>
            </a:r>
            <a:r>
              <a:rPr lang="it-IT" dirty="0"/>
              <a:t> </a:t>
            </a:r>
            <a:r>
              <a:rPr lang="it-IT" dirty="0" err="1"/>
              <a:t>skin</a:t>
            </a:r>
            <a:r>
              <a:rPr lang="it-IT" dirty="0"/>
              <a:t> </a:t>
            </a:r>
            <a:r>
              <a:rPr lang="it-IT" dirty="0" err="1"/>
              <a:t>alterations</a:t>
            </a:r>
            <a:r>
              <a:rPr lang="it-IT" dirty="0"/>
              <a:t> is </a:t>
            </a:r>
            <a:r>
              <a:rPr lang="it-IT" dirty="0" err="1"/>
              <a:t>associated</a:t>
            </a:r>
            <a:r>
              <a:rPr lang="it-IT" dirty="0"/>
              <a:t> with </a:t>
            </a:r>
            <a:r>
              <a:rPr lang="it-IT" dirty="0" err="1"/>
              <a:t>poor</a:t>
            </a:r>
            <a:r>
              <a:rPr lang="it-IT" dirty="0"/>
              <a:t> </a:t>
            </a:r>
            <a:r>
              <a:rPr lang="it-IT" dirty="0" err="1"/>
              <a:t>metabolic</a:t>
            </a:r>
            <a:r>
              <a:rPr lang="it-IT" dirty="0"/>
              <a:t> control and </a:t>
            </a:r>
            <a:r>
              <a:rPr lang="it-IT" dirty="0" err="1"/>
              <a:t>considerable</a:t>
            </a:r>
            <a:r>
              <a:rPr lang="it-IT" dirty="0"/>
              <a:t> intra-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glycemic</a:t>
            </a:r>
            <a:r>
              <a:rPr lang="it-IT" dirty="0"/>
              <a:t> </a:t>
            </a:r>
            <a:r>
              <a:rPr lang="it-IT" dirty="0" err="1"/>
              <a:t>instability</a:t>
            </a:r>
            <a:r>
              <a:rPr lang="it-IT" dirty="0"/>
              <a:t>.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affect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advanced</a:t>
            </a:r>
            <a:r>
              <a:rPr lang="it-IT" dirty="0"/>
              <a:t>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diabetic</a:t>
            </a:r>
            <a:r>
              <a:rPr lang="it-IT" dirty="0"/>
              <a:t> </a:t>
            </a:r>
            <a:r>
              <a:rPr lang="it-IT" dirty="0" err="1"/>
              <a:t>therapy</a:t>
            </a:r>
            <a:r>
              <a:rPr lang="it-IT" dirty="0"/>
              <a:t>. An accurate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bolus</a:t>
            </a:r>
            <a:r>
              <a:rPr lang="it-IT" dirty="0"/>
              <a:t> administration is </a:t>
            </a:r>
            <a:r>
              <a:rPr lang="it-IT" dirty="0" err="1"/>
              <a:t>guaranteed</a:t>
            </a:r>
            <a:r>
              <a:rPr lang="it-IT" dirty="0"/>
              <a:t> by a real-time </a:t>
            </a:r>
            <a:r>
              <a:rPr lang="it-IT" dirty="0" err="1"/>
              <a:t>monitoring</a:t>
            </a:r>
            <a:r>
              <a:rPr lang="it-IT" dirty="0"/>
              <a:t> of the amount of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absorbed</a:t>
            </a:r>
            <a:r>
              <a:rPr lang="it-IT" dirty="0"/>
              <a:t>, </a:t>
            </a:r>
            <a:r>
              <a:rPr lang="it-IT" dirty="0" err="1"/>
              <a:t>namely</a:t>
            </a:r>
            <a:r>
              <a:rPr lang="it-IT" dirty="0"/>
              <a:t> </a:t>
            </a:r>
            <a:r>
              <a:rPr lang="it-IT" dirty="0" err="1"/>
              <a:t>bioavailable</a:t>
            </a:r>
            <a:r>
              <a:rPr lang="it-IT" dirty="0"/>
              <a:t>.</a:t>
            </a:r>
          </a:p>
          <a:p>
            <a:r>
              <a:rPr lang="it-IT" dirty="0"/>
              <a:t>To date,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for </a:t>
            </a:r>
            <a:r>
              <a:rPr lang="it-IT" dirty="0" err="1"/>
              <a:t>assessing</a:t>
            </a:r>
            <a:r>
              <a:rPr lang="it-IT" dirty="0"/>
              <a:t>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bioavailability</a:t>
            </a:r>
            <a:r>
              <a:rPr lang="it-IT" dirty="0"/>
              <a:t> are </a:t>
            </a:r>
            <a:r>
              <a:rPr lang="it-IT" dirty="0" err="1"/>
              <a:t>enzyme-linked</a:t>
            </a:r>
            <a:r>
              <a:rPr lang="it-IT" dirty="0"/>
              <a:t> </a:t>
            </a:r>
            <a:r>
              <a:rPr lang="it-IT" dirty="0" err="1"/>
              <a:t>immunosorbent</a:t>
            </a:r>
            <a:r>
              <a:rPr lang="it-IT" dirty="0"/>
              <a:t> </a:t>
            </a:r>
            <a:r>
              <a:rPr lang="it-IT" dirty="0" err="1"/>
              <a:t>assay</a:t>
            </a:r>
            <a:r>
              <a:rPr lang="it-IT" dirty="0"/>
              <a:t>, </a:t>
            </a:r>
            <a:r>
              <a:rPr lang="it-IT" dirty="0" err="1"/>
              <a:t>radioimmunoassay,high</a:t>
            </a:r>
            <a:r>
              <a:rPr lang="it-IT" dirty="0"/>
              <a:t>-performance </a:t>
            </a:r>
            <a:r>
              <a:rPr lang="it-IT" dirty="0" err="1"/>
              <a:t>liquid</a:t>
            </a:r>
            <a:r>
              <a:rPr lang="it-IT" dirty="0"/>
              <a:t> </a:t>
            </a:r>
            <a:r>
              <a:rPr lang="it-IT" dirty="0" err="1"/>
              <a:t>chromatography</a:t>
            </a:r>
            <a:r>
              <a:rPr lang="it-IT" dirty="0"/>
              <a:t>, and </a:t>
            </a: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Glucose</a:t>
            </a:r>
            <a:r>
              <a:rPr lang="it-IT" dirty="0"/>
              <a:t> </a:t>
            </a:r>
            <a:r>
              <a:rPr lang="it-IT" dirty="0" err="1"/>
              <a:t>Monitoring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. </a:t>
            </a:r>
            <a:r>
              <a:rPr lang="it-IT" dirty="0" err="1"/>
              <a:t>Unfortunately</a:t>
            </a:r>
            <a:r>
              <a:rPr lang="it-IT" dirty="0"/>
              <a:t>,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areinvasive</a:t>
            </a:r>
            <a:r>
              <a:rPr lang="it-IT" dirty="0"/>
              <a:t> or </a:t>
            </a:r>
            <a:r>
              <a:rPr lang="it-IT" dirty="0" err="1"/>
              <a:t>have</a:t>
            </a:r>
            <a:r>
              <a:rPr lang="it-IT" dirty="0"/>
              <a:t> high </a:t>
            </a:r>
            <a:r>
              <a:rPr lang="it-IT" dirty="0" err="1"/>
              <a:t>latency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5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claims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study</a:t>
            </a:r>
            <a:r>
              <a:rPr lang="it-IT" dirty="0"/>
              <a:t> are: </a:t>
            </a:r>
            <a:r>
              <a:rPr lang="it-IT" dirty="0" err="1"/>
              <a:t>prototyping</a:t>
            </a:r>
            <a:r>
              <a:rPr lang="it-IT" dirty="0"/>
              <a:t>   </a:t>
            </a:r>
            <a:r>
              <a:rPr lang="en-US" dirty="0"/>
              <a:t>a solution based on off-the-shelf components for implementing  a non invasive and painless measurement method. The goal is Improving  accuracy of automatic insulin pumps or artificial pancreas and  customization of diabetic therapy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3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works</a:t>
            </a:r>
            <a:r>
              <a:rPr lang="it-IT" dirty="0"/>
              <a:t>, the </a:t>
            </a:r>
            <a:r>
              <a:rPr lang="it-IT" dirty="0" err="1"/>
              <a:t>Authors</a:t>
            </a:r>
            <a:r>
              <a:rPr lang="it-IT" dirty="0"/>
              <a:t> </a:t>
            </a:r>
            <a:r>
              <a:rPr lang="it-IT" dirty="0" err="1"/>
              <a:t>demonstrated</a:t>
            </a:r>
            <a:r>
              <a:rPr lang="it-IT" dirty="0"/>
              <a:t> the </a:t>
            </a:r>
            <a:r>
              <a:rPr lang="it-IT" dirty="0" err="1"/>
              <a:t>feasibility</a:t>
            </a:r>
            <a:r>
              <a:rPr lang="it-IT" dirty="0"/>
              <a:t> of a </a:t>
            </a:r>
            <a:r>
              <a:rPr lang="it-IT" dirty="0" err="1"/>
              <a:t>method</a:t>
            </a:r>
            <a:r>
              <a:rPr lang="it-IT" dirty="0"/>
              <a:t> to </a:t>
            </a:r>
            <a:r>
              <a:rPr lang="it-IT" dirty="0" err="1"/>
              <a:t>measure</a:t>
            </a:r>
            <a:r>
              <a:rPr lang="it-IT" dirty="0"/>
              <a:t> the amount of drug </a:t>
            </a:r>
            <a:r>
              <a:rPr lang="it-IT" dirty="0" err="1"/>
              <a:t>administered</a:t>
            </a:r>
            <a:r>
              <a:rPr lang="it-IT" dirty="0"/>
              <a:t> </a:t>
            </a:r>
            <a:r>
              <a:rPr lang="it-IT" dirty="0" err="1"/>
              <a:t>transdermally</a:t>
            </a:r>
            <a:r>
              <a:rPr lang="it-IT" dirty="0"/>
              <a:t> by </a:t>
            </a:r>
            <a:r>
              <a:rPr lang="it-IT" dirty="0" err="1"/>
              <a:t>impedance</a:t>
            </a:r>
            <a:r>
              <a:rPr lang="it-IT" dirty="0"/>
              <a:t> </a:t>
            </a:r>
            <a:r>
              <a:rPr lang="it-IT" dirty="0" err="1"/>
              <a:t>spectroscopy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study</a:t>
            </a:r>
            <a:r>
              <a:rPr lang="it-IT" dirty="0"/>
              <a:t> the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on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absorption</a:t>
            </a:r>
            <a:r>
              <a:rPr lang="it-IT" dirty="0"/>
              <a:t>. So a </a:t>
            </a:r>
            <a:r>
              <a:rPr lang="it-IT" dirty="0" err="1"/>
              <a:t>basic</a:t>
            </a:r>
            <a:r>
              <a:rPr lang="it-IT" dirty="0"/>
              <a:t> idea is After </a:t>
            </a:r>
            <a:r>
              <a:rPr lang="it-IT" dirty="0" err="1"/>
              <a:t>injection</a:t>
            </a:r>
            <a:r>
              <a:rPr lang="it-IT" dirty="0"/>
              <a:t>, the </a:t>
            </a:r>
            <a:r>
              <a:rPr lang="it-IT" dirty="0" err="1"/>
              <a:t>leakage</a:t>
            </a:r>
            <a:r>
              <a:rPr lang="it-IT" dirty="0"/>
              <a:t> of a </a:t>
            </a:r>
            <a:r>
              <a:rPr lang="it-IT" dirty="0" err="1"/>
              <a:t>given</a:t>
            </a:r>
            <a:r>
              <a:rPr lang="it-IT" dirty="0"/>
              <a:t> amount of </a:t>
            </a:r>
            <a:r>
              <a:rPr lang="it-IT" dirty="0" err="1"/>
              <a:t>insulin</a:t>
            </a:r>
            <a:r>
              <a:rPr lang="it-IT" dirty="0"/>
              <a:t> due to </a:t>
            </a:r>
            <a:r>
              <a:rPr lang="it-IT" dirty="0" err="1"/>
              <a:t>systemic</a:t>
            </a:r>
            <a:r>
              <a:rPr lang="it-IT" dirty="0"/>
              <a:t> </a:t>
            </a:r>
            <a:r>
              <a:rPr lang="it-IT" dirty="0" err="1"/>
              <a:t>absorption</a:t>
            </a:r>
            <a:r>
              <a:rPr lang="it-IT" dirty="0"/>
              <a:t>, </a:t>
            </a:r>
            <a:r>
              <a:rPr lang="it-IT" dirty="0" err="1"/>
              <a:t>produces</a:t>
            </a:r>
            <a:r>
              <a:rPr lang="it-IT" dirty="0"/>
              <a:t> a </a:t>
            </a:r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variation</a:t>
            </a:r>
            <a:r>
              <a:rPr lang="it-IT" dirty="0"/>
              <a:t> in the </a:t>
            </a:r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equivalent</a:t>
            </a:r>
            <a:r>
              <a:rPr lang="it-IT" dirty="0"/>
              <a:t> </a:t>
            </a:r>
            <a:r>
              <a:rPr lang="it-IT" dirty="0" err="1"/>
              <a:t>impedance</a:t>
            </a:r>
            <a:r>
              <a:rPr lang="it-IT" dirty="0"/>
              <a:t> in the administration volume. 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6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basic</a:t>
            </a:r>
            <a:r>
              <a:rPr lang="it-IT" dirty="0"/>
              <a:t> idea is: </a:t>
            </a:r>
            <a:r>
              <a:rPr lang="it-IT" dirty="0" err="1"/>
              <a:t>We</a:t>
            </a:r>
            <a:r>
              <a:rPr lang="it-IT" dirty="0"/>
              <a:t> use the </a:t>
            </a:r>
            <a:r>
              <a:rPr lang="it-IT" dirty="0" err="1"/>
              <a:t>injection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information on the </a:t>
            </a:r>
            <a:r>
              <a:rPr lang="it-IT" dirty="0" err="1"/>
              <a:t>treated</a:t>
            </a:r>
            <a:r>
              <a:rPr lang="it-IT" dirty="0"/>
              <a:t> </a:t>
            </a:r>
            <a:r>
              <a:rPr lang="it-IT" dirty="0" err="1"/>
              <a:t>tissue</a:t>
            </a:r>
            <a:r>
              <a:rPr lang="it-IT" dirty="0"/>
              <a:t>. Drug administration in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doses</a:t>
            </a:r>
            <a:r>
              <a:rPr lang="it-IT" dirty="0"/>
              <a:t> by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pump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personalized</a:t>
            </a:r>
            <a:r>
              <a:rPr lang="it-IT" dirty="0"/>
              <a:t> </a:t>
            </a:r>
            <a:r>
              <a:rPr lang="it-IT" dirty="0" err="1"/>
              <a:t>impedance</a:t>
            </a:r>
            <a:r>
              <a:rPr lang="it-IT" dirty="0"/>
              <a:t>-model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tissue</a:t>
            </a:r>
            <a:r>
              <a:rPr lang="it-IT" dirty="0"/>
              <a:t> single </a:t>
            </a:r>
            <a:r>
              <a:rPr lang="it-IT" dirty="0" err="1"/>
              <a:t>condition</a:t>
            </a:r>
            <a:r>
              <a:rPr lang="it-IT" dirty="0"/>
              <a:t>.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gradually</a:t>
            </a:r>
            <a:r>
              <a:rPr lang="it-IT" dirty="0"/>
              <a:t> the amount of drug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measuring</a:t>
            </a:r>
            <a:r>
              <a:rPr lang="it-IT" dirty="0"/>
              <a:t> </a:t>
            </a:r>
            <a:r>
              <a:rPr lang="it-IT" dirty="0" err="1"/>
              <a:t>impedance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build</a:t>
            </a:r>
            <a:r>
              <a:rPr lang="it-IT" dirty="0"/>
              <a:t> a relation </a:t>
            </a:r>
            <a:r>
              <a:rPr lang="it-IT" dirty="0" err="1"/>
              <a:t>specific</a:t>
            </a:r>
            <a:r>
              <a:rPr lang="it-IT" dirty="0"/>
              <a:t> for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tissue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time. </a:t>
            </a:r>
            <a:r>
              <a:rPr lang="it-IT" dirty="0" err="1"/>
              <a:t>That</a:t>
            </a:r>
            <a:r>
              <a:rPr lang="it-IT" dirty="0"/>
              <a:t> is: an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appearance</a:t>
            </a:r>
            <a:r>
              <a:rPr lang="it-IT" dirty="0"/>
              <a:t> model. The </a:t>
            </a:r>
            <a:r>
              <a:rPr lang="it-IT" dirty="0" err="1"/>
              <a:t>insulin</a:t>
            </a:r>
            <a:r>
              <a:rPr lang="it-IT" dirty="0"/>
              <a:t>/</a:t>
            </a:r>
            <a:r>
              <a:rPr lang="it-IT" dirty="0" err="1"/>
              <a:t>impedance</a:t>
            </a:r>
            <a:r>
              <a:rPr lang="it-IT" dirty="0"/>
              <a:t> model can be </a:t>
            </a:r>
            <a:r>
              <a:rPr lang="it-IT" dirty="0" err="1"/>
              <a:t>employed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absorption</a:t>
            </a:r>
            <a:r>
              <a:rPr lang="it-IT" dirty="0"/>
              <a:t> </a:t>
            </a:r>
            <a:r>
              <a:rPr lang="it-IT" dirty="0" err="1"/>
              <a:t>measurement</a:t>
            </a:r>
            <a:r>
              <a:rPr lang="it-IT" dirty="0"/>
              <a:t> for </a:t>
            </a:r>
            <a:r>
              <a:rPr lang="it-IT" dirty="0" err="1"/>
              <a:t>assessing</a:t>
            </a:r>
            <a:r>
              <a:rPr lang="it-IT" dirty="0"/>
              <a:t> </a:t>
            </a:r>
            <a:r>
              <a:rPr lang="it-IT" dirty="0" err="1"/>
              <a:t>insulin</a:t>
            </a:r>
            <a:r>
              <a:rPr lang="it-IT" dirty="0"/>
              <a:t> </a:t>
            </a:r>
            <a:r>
              <a:rPr lang="it-IT" dirty="0" err="1"/>
              <a:t>disappearance</a:t>
            </a:r>
            <a:r>
              <a:rPr lang="it-IT" dirty="0"/>
              <a:t>, and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bio-availability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inter- and intra-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reproducibility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E8114-928B-3748-A34B-026C9CA7E3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7" name="Immagine 12">
            <a:extLst>
              <a:ext uri="{FF2B5EF4-FFF2-40B4-BE49-F238E27FC236}">
                <a16:creationId xmlns:a16="http://schemas.microsoft.com/office/drawing/2014/main" id="{55F9DB59-0C65-4D4D-A4BE-0C15BA0A8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>
            <a:spLocks noGrp="1"/>
          </p:cNvSpPr>
          <p:nvPr>
            <p:ph type="sldNum" idx="12"/>
          </p:nvPr>
        </p:nvSpPr>
        <p:spPr>
          <a:xfrm>
            <a:off x="11375717" y="5648960"/>
            <a:ext cx="731520" cy="39624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 rot="-5400000">
            <a:off x="10510428" y="3987800"/>
            <a:ext cx="2367281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 rot="-5400000">
            <a:off x="10474869" y="1584960"/>
            <a:ext cx="2438399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" name="Immagine 12">
            <a:extLst>
              <a:ext uri="{FF2B5EF4-FFF2-40B4-BE49-F238E27FC236}">
                <a16:creationId xmlns:a16="http://schemas.microsoft.com/office/drawing/2014/main" id="{C3860BF3-2962-254B-BA9E-6E46A0D72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8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BFC191-A523-4E63-A95D-0BF8F7152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A46C00-AEB2-4D8E-B4A9-91438B18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692FDD-8395-4E63-AF94-8FE69CFF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4F910E-0220-FF4F-9458-1CCEE75368AE}" type="datetime1">
              <a:rPr kumimoji="0" lang="it-IT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22/03/22</a:t>
            </a:fld>
            <a:endParaRPr kumimoji="0" lang="it-IT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EB61EF-6774-49F4-BA48-1B704495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  <a:endParaRPr kumimoji="0" lang="it-IT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76619A-8EA2-4F26-8CE1-F5A1BA09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240" y="53575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12">
            <a:extLst>
              <a:ext uri="{FF2B5EF4-FFF2-40B4-BE49-F238E27FC236}">
                <a16:creationId xmlns:a16="http://schemas.microsoft.com/office/drawing/2014/main" id="{0B0C175C-5AC1-024F-8DA2-F16B701683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8805" y="3424352"/>
            <a:ext cx="4943856" cy="308292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"/>
            <a:ext cx="12192000" cy="549275"/>
          </a:xfrm>
          <a:custGeom>
            <a:avLst/>
            <a:gdLst/>
            <a:ahLst/>
            <a:cxnLst/>
            <a:rect l="l" t="t" r="r" b="b"/>
            <a:pathLst>
              <a:path w="9144000" h="549275">
                <a:moveTo>
                  <a:pt x="9144000" y="0"/>
                </a:moveTo>
                <a:lnTo>
                  <a:pt x="0" y="0"/>
                </a:lnTo>
                <a:lnTo>
                  <a:pt x="0" y="549275"/>
                </a:lnTo>
                <a:lnTo>
                  <a:pt x="9144000" y="54927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88896" cy="74523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3040" y="0"/>
            <a:ext cx="2609088" cy="74523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6273" y="0"/>
            <a:ext cx="784351" cy="74523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04769" y="0"/>
            <a:ext cx="7640319" cy="7452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4985" y="-47397"/>
            <a:ext cx="11982027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51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T" smtClean="0"/>
              <a:pPr marL="38100">
                <a:lnSpc>
                  <a:spcPts val="1240"/>
                </a:lnSpc>
              </a:pPr>
              <a:t>‹#›</a:t>
            </a:fld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28013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3b604942c_2_6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73b604942c_2_6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73b604942c_2_6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Immagine 12">
            <a:extLst>
              <a:ext uri="{FF2B5EF4-FFF2-40B4-BE49-F238E27FC236}">
                <a16:creationId xmlns:a16="http://schemas.microsoft.com/office/drawing/2014/main" id="{F4FA7675-1203-8E46-A70E-412E7FCE9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3b604942c_2_10"/>
          <p:cNvSpPr txBox="1">
            <a:spLocks noGrp="1"/>
          </p:cNvSpPr>
          <p:nvPr>
            <p:ph type="ctrTitle"/>
          </p:nvPr>
        </p:nvSpPr>
        <p:spPr>
          <a:xfrm>
            <a:off x="1524476" y="1121876"/>
            <a:ext cx="9143038" cy="238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73b604942c_2_10"/>
          <p:cNvSpPr txBox="1">
            <a:spLocks noGrp="1"/>
          </p:cNvSpPr>
          <p:nvPr>
            <p:ph type="subTitle" idx="1"/>
          </p:nvPr>
        </p:nvSpPr>
        <p:spPr>
          <a:xfrm>
            <a:off x="1524476" y="3601814"/>
            <a:ext cx="9143038" cy="165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73b604942c_2_10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73b604942c_2_10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73b604942c_2_10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Immagine 12">
            <a:extLst>
              <a:ext uri="{FF2B5EF4-FFF2-40B4-BE49-F238E27FC236}">
                <a16:creationId xmlns:a16="http://schemas.microsoft.com/office/drawing/2014/main" id="{8DE24688-DF5F-6549-8940-85B6A2F27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3b604942c_2_16"/>
          <p:cNvSpPr txBox="1">
            <a:spLocks noGrp="1"/>
          </p:cNvSpPr>
          <p:nvPr>
            <p:ph type="title"/>
          </p:nvPr>
        </p:nvSpPr>
        <p:spPr>
          <a:xfrm>
            <a:off x="609560" y="273354"/>
            <a:ext cx="10971688" cy="1145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73b604942c_2_16"/>
          <p:cNvSpPr txBox="1">
            <a:spLocks noGrp="1"/>
          </p:cNvSpPr>
          <p:nvPr>
            <p:ph type="body" idx="1"/>
          </p:nvPr>
        </p:nvSpPr>
        <p:spPr>
          <a:xfrm>
            <a:off x="609560" y="1604844"/>
            <a:ext cx="10971688" cy="452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73b604942c_2_16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73b604942c_2_16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73b604942c_2_16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3b604942c_2_22"/>
          <p:cNvSpPr txBox="1">
            <a:spLocks noGrp="1"/>
          </p:cNvSpPr>
          <p:nvPr>
            <p:ph type="title"/>
          </p:nvPr>
        </p:nvSpPr>
        <p:spPr>
          <a:xfrm>
            <a:off x="831364" y="1709455"/>
            <a:ext cx="10515838" cy="285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73b604942c_2_22"/>
          <p:cNvSpPr txBox="1">
            <a:spLocks noGrp="1"/>
          </p:cNvSpPr>
          <p:nvPr>
            <p:ph type="body" idx="1"/>
          </p:nvPr>
        </p:nvSpPr>
        <p:spPr>
          <a:xfrm>
            <a:off x="831364" y="4589765"/>
            <a:ext cx="10515838" cy="149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400"/>
              <a:buFont typeface="Arial"/>
              <a:buNone/>
              <a:defRPr sz="2400">
                <a:solidFill>
                  <a:srgbClr val="89898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73b604942c_2_22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73b604942c_2_22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73b604942c_2_22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3b604942c_2_28"/>
          <p:cNvSpPr txBox="1">
            <a:spLocks noGrp="1"/>
          </p:cNvSpPr>
          <p:nvPr>
            <p:ph type="title"/>
          </p:nvPr>
        </p:nvSpPr>
        <p:spPr>
          <a:xfrm>
            <a:off x="609560" y="273354"/>
            <a:ext cx="10971688" cy="1145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73b604942c_2_28"/>
          <p:cNvSpPr txBox="1">
            <a:spLocks noGrp="1"/>
          </p:cNvSpPr>
          <p:nvPr>
            <p:ph type="body" idx="1"/>
          </p:nvPr>
        </p:nvSpPr>
        <p:spPr>
          <a:xfrm>
            <a:off x="608643" y="1604330"/>
            <a:ext cx="5393284" cy="452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73b604942c_2_28"/>
          <p:cNvSpPr txBox="1">
            <a:spLocks noGrp="1"/>
          </p:cNvSpPr>
          <p:nvPr>
            <p:ph type="body" idx="2"/>
          </p:nvPr>
        </p:nvSpPr>
        <p:spPr>
          <a:xfrm>
            <a:off x="6186240" y="1604330"/>
            <a:ext cx="5395196" cy="452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73b604942c_2_28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73b604942c_2_28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73b604942c_2_28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3b604942c_2_35"/>
          <p:cNvSpPr txBox="1">
            <a:spLocks noGrp="1"/>
          </p:cNvSpPr>
          <p:nvPr>
            <p:ph type="title"/>
          </p:nvPr>
        </p:nvSpPr>
        <p:spPr>
          <a:xfrm>
            <a:off x="839038" y="365796"/>
            <a:ext cx="10515838" cy="132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73b604942c_2_35"/>
          <p:cNvSpPr txBox="1">
            <a:spLocks noGrp="1"/>
          </p:cNvSpPr>
          <p:nvPr>
            <p:ph type="body" idx="1"/>
          </p:nvPr>
        </p:nvSpPr>
        <p:spPr>
          <a:xfrm>
            <a:off x="839038" y="1680654"/>
            <a:ext cx="5159038" cy="82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1pPr>
            <a:lvl2pPr marL="914400" lvl="1" indent="-3429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g73b604942c_2_35"/>
          <p:cNvSpPr txBox="1">
            <a:spLocks noGrp="1"/>
          </p:cNvSpPr>
          <p:nvPr>
            <p:ph type="body" idx="2"/>
          </p:nvPr>
        </p:nvSpPr>
        <p:spPr>
          <a:xfrm>
            <a:off x="839038" y="2504425"/>
            <a:ext cx="5159038" cy="368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73b604942c_2_35"/>
          <p:cNvSpPr txBox="1">
            <a:spLocks noGrp="1"/>
          </p:cNvSpPr>
          <p:nvPr>
            <p:ph type="body" idx="3"/>
          </p:nvPr>
        </p:nvSpPr>
        <p:spPr>
          <a:xfrm>
            <a:off x="6172803" y="1680654"/>
            <a:ext cx="5182075" cy="82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1pPr>
            <a:lvl2pPr marL="914400" lvl="1" indent="-3429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73b604942c_2_35"/>
          <p:cNvSpPr txBox="1">
            <a:spLocks noGrp="1"/>
          </p:cNvSpPr>
          <p:nvPr>
            <p:ph type="body" idx="4"/>
          </p:nvPr>
        </p:nvSpPr>
        <p:spPr>
          <a:xfrm>
            <a:off x="6172803" y="2504425"/>
            <a:ext cx="5182075" cy="368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73b604942c_2_35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73b604942c_2_35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73b604942c_2_35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3b604942c_2_44"/>
          <p:cNvSpPr txBox="1">
            <a:spLocks noGrp="1"/>
          </p:cNvSpPr>
          <p:nvPr>
            <p:ph type="title"/>
          </p:nvPr>
        </p:nvSpPr>
        <p:spPr>
          <a:xfrm>
            <a:off x="609560" y="273354"/>
            <a:ext cx="10971688" cy="1145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73b604942c_2_44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73b604942c_2_44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73b604942c_2_44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7" name="Immagine 12">
            <a:extLst>
              <a:ext uri="{FF2B5EF4-FFF2-40B4-BE49-F238E27FC236}">
                <a16:creationId xmlns:a16="http://schemas.microsoft.com/office/drawing/2014/main" id="{661886E8-55BB-1C46-990C-7F48535D1D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3b604942c_2_49"/>
          <p:cNvSpPr txBox="1">
            <a:spLocks noGrp="1"/>
          </p:cNvSpPr>
          <p:nvPr>
            <p:ph type="title"/>
          </p:nvPr>
        </p:nvSpPr>
        <p:spPr>
          <a:xfrm>
            <a:off x="839038" y="456530"/>
            <a:ext cx="3932165" cy="1601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73b604942c_2_49"/>
          <p:cNvSpPr txBox="1">
            <a:spLocks noGrp="1"/>
          </p:cNvSpPr>
          <p:nvPr>
            <p:ph type="body" idx="1"/>
          </p:nvPr>
        </p:nvSpPr>
        <p:spPr>
          <a:xfrm>
            <a:off x="5183999" y="987941"/>
            <a:ext cx="6170878" cy="487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lvl1pPr>
            <a:lvl2pPr marL="914400" lvl="1" indent="-4064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g73b604942c_2_49"/>
          <p:cNvSpPr txBox="1">
            <a:spLocks noGrp="1"/>
          </p:cNvSpPr>
          <p:nvPr>
            <p:ph type="body" idx="2"/>
          </p:nvPr>
        </p:nvSpPr>
        <p:spPr>
          <a:xfrm>
            <a:off x="839038" y="2057973"/>
            <a:ext cx="3932165" cy="381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g73b604942c_2_49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73b604942c_2_49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73b604942c_2_49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b604942c_2_56"/>
          <p:cNvSpPr txBox="1">
            <a:spLocks noGrp="1"/>
          </p:cNvSpPr>
          <p:nvPr>
            <p:ph type="title"/>
          </p:nvPr>
        </p:nvSpPr>
        <p:spPr>
          <a:xfrm>
            <a:off x="839038" y="456530"/>
            <a:ext cx="3932165" cy="1601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73b604942c_2_56"/>
          <p:cNvSpPr txBox="1">
            <a:spLocks noGrp="1"/>
          </p:cNvSpPr>
          <p:nvPr>
            <p:ph type="pic" idx="2"/>
          </p:nvPr>
        </p:nvSpPr>
        <p:spPr>
          <a:xfrm>
            <a:off x="5183999" y="987941"/>
            <a:ext cx="6170878" cy="487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g73b604942c_2_56"/>
          <p:cNvSpPr txBox="1">
            <a:spLocks noGrp="1"/>
          </p:cNvSpPr>
          <p:nvPr>
            <p:ph type="body" idx="1"/>
          </p:nvPr>
        </p:nvSpPr>
        <p:spPr>
          <a:xfrm>
            <a:off x="839038" y="2057973"/>
            <a:ext cx="3932165" cy="381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g73b604942c_2_56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73b604942c_2_56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73b604942c_2_56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3b604942c_2_63"/>
          <p:cNvSpPr txBox="1">
            <a:spLocks noGrp="1"/>
          </p:cNvSpPr>
          <p:nvPr>
            <p:ph type="title"/>
          </p:nvPr>
        </p:nvSpPr>
        <p:spPr>
          <a:xfrm>
            <a:off x="609560" y="273354"/>
            <a:ext cx="10971688" cy="1145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73b604942c_2_63"/>
          <p:cNvSpPr txBox="1">
            <a:spLocks noGrp="1"/>
          </p:cNvSpPr>
          <p:nvPr>
            <p:ph type="body" idx="1"/>
          </p:nvPr>
        </p:nvSpPr>
        <p:spPr>
          <a:xfrm rot="5400000">
            <a:off x="3832329" y="-1617926"/>
            <a:ext cx="4526148" cy="109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73b604942c_2_63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73b604942c_2_63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73b604942c_2_63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b604942c_2_69"/>
          <p:cNvSpPr txBox="1">
            <a:spLocks noGrp="1"/>
          </p:cNvSpPr>
          <p:nvPr>
            <p:ph type="title"/>
          </p:nvPr>
        </p:nvSpPr>
        <p:spPr>
          <a:xfrm rot="5400000">
            <a:off x="7282021" y="1831291"/>
            <a:ext cx="5857091" cy="274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73b604942c_2_69"/>
          <p:cNvSpPr txBox="1">
            <a:spLocks noGrp="1"/>
          </p:cNvSpPr>
          <p:nvPr>
            <p:ph type="body" idx="1"/>
          </p:nvPr>
        </p:nvSpPr>
        <p:spPr>
          <a:xfrm rot="5400000">
            <a:off x="1703456" y="-821186"/>
            <a:ext cx="5857091" cy="804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73b604942c_2_69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73b604942c_2_69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73b604942c_2_69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8" name="Immagine 12">
            <a:extLst>
              <a:ext uri="{FF2B5EF4-FFF2-40B4-BE49-F238E27FC236}">
                <a16:creationId xmlns:a16="http://schemas.microsoft.com/office/drawing/2014/main" id="{38003E32-9CB4-8041-88BC-01079CAB0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0" name="Immagine 12">
            <a:extLst>
              <a:ext uri="{FF2B5EF4-FFF2-40B4-BE49-F238E27FC236}">
                <a16:creationId xmlns:a16="http://schemas.microsoft.com/office/drawing/2014/main" id="{313B3C23-107D-1A43-A89C-61D349F89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16738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6" name="Immagine 12">
            <a:extLst>
              <a:ext uri="{FF2B5EF4-FFF2-40B4-BE49-F238E27FC236}">
                <a16:creationId xmlns:a16="http://schemas.microsoft.com/office/drawing/2014/main" id="{DB473D8A-DF78-004F-8959-00DAD5CBDF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8" name="Immagine 12">
            <a:extLst>
              <a:ext uri="{FF2B5EF4-FFF2-40B4-BE49-F238E27FC236}">
                <a16:creationId xmlns:a16="http://schemas.microsoft.com/office/drawing/2014/main" id="{E7BDF37C-3E6B-0345-8004-55AD90C46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8" name="Immagine 12">
            <a:extLst>
              <a:ext uri="{FF2B5EF4-FFF2-40B4-BE49-F238E27FC236}">
                <a16:creationId xmlns:a16="http://schemas.microsoft.com/office/drawing/2014/main" id="{D4F4077E-CCDD-0442-8C9E-3C5E3F7A3C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7" name="Immagine 12">
            <a:extLst>
              <a:ext uri="{FF2B5EF4-FFF2-40B4-BE49-F238E27FC236}">
                <a16:creationId xmlns:a16="http://schemas.microsoft.com/office/drawing/2014/main" id="{1019D3F2-3818-994D-90F0-669CE44E7E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7" name="Immagine 12">
            <a:extLst>
              <a:ext uri="{FF2B5EF4-FFF2-40B4-BE49-F238E27FC236}">
                <a16:creationId xmlns:a16="http://schemas.microsoft.com/office/drawing/2014/main" id="{5C1973EE-0527-124C-83D8-95FA4A946E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1" name="Immagine 12">
            <a:extLst>
              <a:ext uri="{FF2B5EF4-FFF2-40B4-BE49-F238E27FC236}">
                <a16:creationId xmlns:a16="http://schemas.microsoft.com/office/drawing/2014/main" id="{2104D68F-1BB5-174B-9409-D479DA689EC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72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3b604942c_2_0"/>
          <p:cNvSpPr txBox="1">
            <a:spLocks noGrp="1"/>
          </p:cNvSpPr>
          <p:nvPr>
            <p:ph type="title"/>
          </p:nvPr>
        </p:nvSpPr>
        <p:spPr>
          <a:xfrm>
            <a:off x="609560" y="273354"/>
            <a:ext cx="10971688" cy="1145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73b604942c_2_0"/>
          <p:cNvSpPr txBox="1">
            <a:spLocks noGrp="1"/>
          </p:cNvSpPr>
          <p:nvPr>
            <p:ph type="body" idx="1"/>
          </p:nvPr>
        </p:nvSpPr>
        <p:spPr>
          <a:xfrm>
            <a:off x="609560" y="1604844"/>
            <a:ext cx="10971688" cy="452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4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73b604942c_2_0"/>
          <p:cNvSpPr txBox="1">
            <a:spLocks noGrp="1"/>
          </p:cNvSpPr>
          <p:nvPr>
            <p:ph type="dt" idx="10"/>
          </p:nvPr>
        </p:nvSpPr>
        <p:spPr>
          <a:xfrm>
            <a:off x="609560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73b604942c_2_0"/>
          <p:cNvSpPr txBox="1">
            <a:spLocks noGrp="1"/>
          </p:cNvSpPr>
          <p:nvPr>
            <p:ph type="ftr" idx="11"/>
          </p:nvPr>
        </p:nvSpPr>
        <p:spPr>
          <a:xfrm>
            <a:off x="4169407" y="6247907"/>
            <a:ext cx="386418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73b604942c_2_0"/>
          <p:cNvSpPr txBox="1">
            <a:spLocks noGrp="1"/>
          </p:cNvSpPr>
          <p:nvPr>
            <p:ph type="sldNum" idx="12"/>
          </p:nvPr>
        </p:nvSpPr>
        <p:spPr>
          <a:xfrm>
            <a:off x="8741124" y="6247907"/>
            <a:ext cx="2840123" cy="4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comments" Target="../comments/comment1.xml"/><Relationship Id="rId5" Type="http://schemas.openxmlformats.org/officeDocument/2006/relationships/image" Target="../media/image27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inorme.it/vim/1.1.php" TargetMode="External"/><Relationship Id="rId2" Type="http://schemas.openxmlformats.org/officeDocument/2006/relationships/hyperlink" Target="https://it.wikipedia.org/wiki/Misurando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ceinorme.it/vim/4.1.php" TargetMode="External"/><Relationship Id="rId4" Type="http://schemas.openxmlformats.org/officeDocument/2006/relationships/hyperlink" Target="https://www.ceinorme.it/vim/2.1.ph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0"/>
          <p:cNvSpPr/>
          <p:nvPr/>
        </p:nvSpPr>
        <p:spPr>
          <a:xfrm>
            <a:off x="1301210" y="4974668"/>
            <a:ext cx="9144000" cy="15327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10" descr="http://wpage.unina.it/agodesa/img/Jus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27" y="5111047"/>
            <a:ext cx="1442945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97" y="5111047"/>
            <a:ext cx="1547586" cy="1260000"/>
          </a:xfrm>
          <a:prstGeom prst="rect">
            <a:avLst/>
          </a:prstGeom>
          <a:blipFill dpi="0" rotWithShape="0">
            <a:blip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383" y="13801"/>
            <a:ext cx="5435301" cy="1201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397" y="5111048"/>
            <a:ext cx="1928581" cy="12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531" y="5111047"/>
            <a:ext cx="1687553" cy="1259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3931" y="5111048"/>
            <a:ext cx="1900325" cy="1259998"/>
          </a:xfrm>
          <a:prstGeom prst="rect">
            <a:avLst/>
          </a:prstGeom>
        </p:spPr>
      </p:pic>
      <p:pic>
        <p:nvPicPr>
          <p:cNvPr id="11" name="Picture 10" descr="Pasquale Arpai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16" y="13801"/>
            <a:ext cx="1138125" cy="1325527"/>
          </a:xfrm>
          <a:prstGeom prst="rect">
            <a:avLst/>
          </a:prstGeom>
        </p:spPr>
      </p:pic>
      <p:sp>
        <p:nvSpPr>
          <p:cNvPr id="12" name="CasellaDiTesto 13">
            <a:extLst>
              <a:ext uri="{FF2B5EF4-FFF2-40B4-BE49-F238E27FC236}">
                <a16:creationId xmlns:a16="http://schemas.microsoft.com/office/drawing/2014/main" id="{CC407618-0C29-FC47-A461-D6DD0F0B4FF9}"/>
              </a:ext>
            </a:extLst>
          </p:cNvPr>
          <p:cNvSpPr txBox="1"/>
          <p:nvPr/>
        </p:nvSpPr>
        <p:spPr>
          <a:xfrm>
            <a:off x="1510383" y="1414430"/>
            <a:ext cx="8433358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67" b="1" dirty="0" err="1"/>
              <a:t>Instrumentation</a:t>
            </a:r>
            <a:r>
              <a:rPr lang="it-IT" sz="2667" b="1" dirty="0"/>
              <a:t> &amp; </a:t>
            </a:r>
            <a:r>
              <a:rPr lang="it-IT" sz="2667" b="1" dirty="0" err="1"/>
              <a:t>Measurements</a:t>
            </a:r>
            <a:r>
              <a:rPr lang="it-IT" sz="2667" b="1" dirty="0"/>
              <a:t> for Smart </a:t>
            </a:r>
            <a:r>
              <a:rPr lang="it-IT" sz="2667" b="1" dirty="0" err="1"/>
              <a:t>Industry</a:t>
            </a:r>
            <a:endParaRPr lang="it-IT" sz="2667" b="1" dirty="0"/>
          </a:p>
          <a:p>
            <a:pPr algn="ctr"/>
            <a:r>
              <a:rPr lang="it-IT" sz="2667" b="1" dirty="0"/>
              <a:t> </a:t>
            </a:r>
            <a:endParaRPr lang="it-IT" sz="2667" dirty="0"/>
          </a:p>
          <a:p>
            <a:pPr algn="ctr"/>
            <a:r>
              <a:rPr lang="it-IT" sz="2667" dirty="0"/>
              <a:t>Anno Accademico 2021-2022</a:t>
            </a:r>
          </a:p>
          <a:p>
            <a:pPr algn="ctr"/>
            <a:r>
              <a:rPr lang="it-IT" sz="2667" i="1" dirty="0"/>
              <a:t>Prof. Pasquale Arpaia</a:t>
            </a:r>
            <a:endParaRPr lang="it-IT" sz="2667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847E91B-6A46-4C5A-93FF-892A883D2228}"/>
              </a:ext>
            </a:extLst>
          </p:cNvPr>
          <p:cNvSpPr txBox="1"/>
          <p:nvPr/>
        </p:nvSpPr>
        <p:spPr>
          <a:xfrm>
            <a:off x="1906662" y="6534533"/>
            <a:ext cx="774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>
                <a:solidFill>
                  <a:srgbClr val="162230"/>
                </a:solidFill>
                <a:latin typeface="Century Gothic"/>
                <a:cs typeface="Century Gothic"/>
              </a:rPr>
              <a:t>Instrumentation</a:t>
            </a:r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&amp; </a:t>
            </a:r>
            <a:r>
              <a:rPr lang="it-IT" sz="1400" b="1" dirty="0" err="1">
                <a:solidFill>
                  <a:srgbClr val="162230"/>
                </a:solidFill>
                <a:latin typeface="Century Gothic"/>
                <a:cs typeface="Century Gothic"/>
              </a:rPr>
              <a:t>Measurements</a:t>
            </a:r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4 Smart </a:t>
            </a:r>
            <a:r>
              <a:rPr lang="it-IT" sz="1400" b="1" dirty="0" err="1">
                <a:solidFill>
                  <a:srgbClr val="162230"/>
                </a:solidFill>
                <a:latin typeface="Century Gothic"/>
                <a:cs typeface="Century Gothic"/>
              </a:rPr>
              <a:t>Industry</a:t>
            </a:r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, AA 2021-2022 – Prof. Pasquale Arpaia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506200" y="5486400"/>
            <a:ext cx="685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6" descr="Logo_DIETI_cfp_v2_x_fondo_blu_h120px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747" y="6484196"/>
            <a:ext cx="1168649" cy="3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2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5C708-CE94-7849-A36D-3DAE893A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18" y="0"/>
            <a:ext cx="938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E28F3C-6DB6-114A-AEBE-E3F5AC925C34}"/>
              </a:ext>
            </a:extLst>
          </p:cNvPr>
          <p:cNvGrpSpPr/>
          <p:nvPr/>
        </p:nvGrpSpPr>
        <p:grpSpPr>
          <a:xfrm>
            <a:off x="1213413" y="0"/>
            <a:ext cx="8964178" cy="6858000"/>
            <a:chOff x="1213413" y="0"/>
            <a:chExt cx="8964178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CA75CC0-89C7-054A-8E24-D08E1ED8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4409" y="0"/>
              <a:ext cx="8163182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712F24-557A-C74C-9D31-F837A8A80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894" y="6594997"/>
              <a:ext cx="1578018" cy="26300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C64C86-2BFE-4549-8BED-654B9A01B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3413" y="6364147"/>
              <a:ext cx="1524000" cy="2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7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0DBE0E-C1FB-2348-A350-7B2BC5086FC2}"/>
              </a:ext>
            </a:extLst>
          </p:cNvPr>
          <p:cNvGrpSpPr/>
          <p:nvPr/>
        </p:nvGrpSpPr>
        <p:grpSpPr>
          <a:xfrm>
            <a:off x="1970302" y="0"/>
            <a:ext cx="8251396" cy="6858000"/>
            <a:chOff x="1970302" y="0"/>
            <a:chExt cx="8251396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233964-8AB6-D34E-B807-D355ABBD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0302" y="0"/>
              <a:ext cx="8251396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3093C4-95DC-794E-AAAB-4174C388E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0302" y="6503525"/>
              <a:ext cx="16764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2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1;p2"/>
          <p:cNvSpPr txBox="1"/>
          <p:nvPr/>
        </p:nvSpPr>
        <p:spPr>
          <a:xfrm>
            <a:off x="3225822" y="2980326"/>
            <a:ext cx="5372054" cy="7078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 problema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171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01" y="445741"/>
            <a:ext cx="10622279" cy="719137"/>
          </a:xfrm>
        </p:spPr>
        <p:txBody>
          <a:bodyPr/>
          <a:lstStyle/>
          <a:p>
            <a:pPr algn="ctr" eaLnBrk="1" hangingPunct="1"/>
            <a:r>
              <a:rPr lang="en-US" altLang="en-US" sz="3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 </a:t>
            </a:r>
          </a:p>
        </p:txBody>
      </p:sp>
      <p:sp>
        <p:nvSpPr>
          <p:cNvPr id="11" name="Segnaposto piè di pagina 12">
            <a:extLst>
              <a:ext uri="{FF2B5EF4-FFF2-40B4-BE49-F238E27FC236}">
                <a16:creationId xmlns:a16="http://schemas.microsoft.com/office/drawing/2014/main" id="{836B342E-0DB7-48C5-9B56-2D25B93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15449"/>
            <a:ext cx="10515600" cy="625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634701" y="1394066"/>
            <a:ext cx="106222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Number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of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people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with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diabetes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in the world: 400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million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</a:p>
          <a:p>
            <a:pPr lvl="0">
              <a:defRPr/>
            </a:pPr>
            <a:endParaRPr lang="it-IT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Diabet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is the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fifth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leading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cause of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death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in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most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developed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countries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 </a:t>
            </a:r>
          </a:p>
          <a:p>
            <a:pPr lvl="0">
              <a:defRPr/>
            </a:pPr>
            <a:endParaRPr lang="it-IT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Type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1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diabetic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patients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need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regulating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blood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glucose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concentration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(BGC)</a:t>
            </a:r>
          </a:p>
          <a:p>
            <a:pPr lvl="0">
              <a:defRPr/>
            </a:pPr>
            <a:endParaRPr lang="it-IT" dirty="0">
              <a:solidFill>
                <a:srgbClr val="4472C4">
                  <a:lumMod val="50000"/>
                </a:srgbClr>
              </a:solidFill>
            </a:endParaRPr>
          </a:p>
          <a:p>
            <a:pPr lvl="0">
              <a:defRPr/>
            </a:pP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Current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insulin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treatment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strategies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are:  </a:t>
            </a:r>
          </a:p>
          <a:p>
            <a:pPr lvl="1">
              <a:defRPr/>
            </a:pP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multiple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daily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insulin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injections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</a:p>
          <a:p>
            <a:pPr lvl="1">
              <a:defRPr/>
            </a:pP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insulin</a:t>
            </a:r>
            <a:r>
              <a:rPr lang="it-IT" dirty="0">
                <a:solidFill>
                  <a:srgbClr val="4472C4">
                    <a:lumMod val="50000"/>
                  </a:srgbClr>
                </a:solidFill>
              </a:rPr>
              <a:t> </a:t>
            </a:r>
            <a:r>
              <a:rPr lang="it-IT" dirty="0" err="1">
                <a:solidFill>
                  <a:srgbClr val="4472C4">
                    <a:lumMod val="50000"/>
                  </a:srgbClr>
                </a:solidFill>
              </a:rPr>
              <a:t>pump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Artificial Pancreas (AP):  An emerging treatment to improve the BGC regulation 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3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286">
        <p:fade/>
      </p:transition>
    </mc:Choice>
    <mc:Fallback xmlns="">
      <p:transition spd="med" advTm="78286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3268" y="3863197"/>
            <a:ext cx="3158114" cy="1970243"/>
          </a:xfrm>
          <a:prstGeom prst="rect">
            <a:avLst/>
          </a:prstGeom>
        </p:spPr>
      </p:pic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01" y="445741"/>
            <a:ext cx="10622279" cy="719137"/>
          </a:xfrm>
        </p:spPr>
        <p:txBody>
          <a:bodyPr/>
          <a:lstStyle/>
          <a:p>
            <a:pPr algn="ctr" eaLnBrk="1" hangingPunct="1"/>
            <a:r>
              <a:rPr lang="en-US" altLang="en-US" sz="3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problems - 1</a:t>
            </a:r>
          </a:p>
        </p:txBody>
      </p:sp>
      <p:sp>
        <p:nvSpPr>
          <p:cNvPr id="11" name="Segnaposto piè di pagina 12">
            <a:extLst>
              <a:ext uri="{FF2B5EF4-FFF2-40B4-BE49-F238E27FC236}">
                <a16:creationId xmlns:a16="http://schemas.microsoft.com/office/drawing/2014/main" id="{836B342E-0DB7-48C5-9B56-2D25B93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15449"/>
            <a:ext cx="10515600" cy="625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634701" y="1394066"/>
            <a:ext cx="106222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GB" dirty="0">
                <a:solidFill>
                  <a:srgbClr val="4472C4">
                    <a:lumMod val="50000"/>
                  </a:srgbClr>
                </a:solidFill>
              </a:rPr>
              <a:t> Artificial Pancreas (AP): a closed-loop control of blood glucose in diabetes</a:t>
            </a:r>
          </a:p>
          <a:p>
            <a:pPr lvl="1">
              <a:defRPr/>
            </a:pPr>
            <a:r>
              <a:rPr lang="en-GB" dirty="0">
                <a:solidFill>
                  <a:srgbClr val="4472C4">
                    <a:lumMod val="50000"/>
                  </a:srgbClr>
                </a:solidFill>
              </a:rPr>
              <a:t>The loop is closed in case of basal insulin administration (i.e. long term, e.g. daily).</a:t>
            </a:r>
          </a:p>
          <a:p>
            <a:pPr lvl="0">
              <a:defRPr/>
            </a:pPr>
            <a:endParaRPr lang="en-GB" dirty="0">
              <a:solidFill>
                <a:srgbClr val="4472C4">
                  <a:lumMod val="50000"/>
                </a:srgbClr>
              </a:solidFill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each meal, when food is ingested, further insulin is administered specifically (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Bolus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Even most recent systems cannot react to such quick glucose swing. </a:t>
            </a:r>
          </a:p>
          <a:p>
            <a:pPr lvl="0">
              <a:defRPr/>
            </a:pPr>
            <a:endParaRPr lang="en-US" dirty="0">
              <a:solidFill>
                <a:srgbClr val="4472C4">
                  <a:lumMod val="50000"/>
                </a:srgbClr>
              </a:solidFill>
            </a:endParaRPr>
          </a:p>
          <a:p>
            <a:pPr lvl="0"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Needs for new control inputs: e.g., </a:t>
            </a:r>
          </a:p>
          <a:p>
            <a:pPr lvl="1"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insulin sensitivity factor (ISF) </a:t>
            </a:r>
          </a:p>
          <a:p>
            <a:pPr lvl="1"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and insulin duration of action. (IDA) </a:t>
            </a:r>
          </a:p>
          <a:p>
            <a:pPr lvl="0">
              <a:defRPr/>
            </a:pPr>
            <a:r>
              <a:rPr lang="en-US" dirty="0">
                <a:solidFill>
                  <a:srgbClr val="4472C4">
                    <a:lumMod val="50000"/>
                  </a:srgbClr>
                </a:solidFill>
              </a:rPr>
              <a:t>They are both fixed during Artificial Pancreas calibration. 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charset="-128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Risultati immagini per artificial pancreas">
            <a:extLst>
              <a:ext uri="{FF2B5EF4-FFF2-40B4-BE49-F238E27FC236}">
                <a16:creationId xmlns:a16="http://schemas.microsoft.com/office/drawing/2014/main" id="{09A735FA-3AF1-AE42-AFC0-B19D9C6C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68" y="3863198"/>
            <a:ext cx="3158114" cy="19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3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531">
        <p:fade/>
      </p:transition>
    </mc:Choice>
    <mc:Fallback xmlns="">
      <p:transition spd="med" advTm="102531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199" y="1781503"/>
            <a:ext cx="10515600" cy="35472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ISF and IDA can be subject to significant variations depending on the kinetics of the insulin absorption (</a:t>
            </a:r>
            <a:r>
              <a:rPr lang="en-US" sz="2000" b="1" dirty="0">
                <a:solidFill>
                  <a:srgbClr val="FF0000"/>
                </a:solidFill>
              </a:rPr>
              <a:t>Bioavailability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). 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Inter- and intra-individual characteristics</a:t>
            </a:r>
          </a:p>
          <a:p>
            <a:pPr lvl="1"/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Skin alteration such as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lipo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-hypertrophic nodules</a:t>
            </a:r>
          </a:p>
          <a:p>
            <a:pPr lvl="1"/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To date, the main methods for assessing insulin bioavailability are invasive or have high latency</a:t>
            </a:r>
          </a:p>
          <a:p>
            <a:pPr marL="0" indent="0">
              <a:buNone/>
            </a:pP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5741"/>
            <a:ext cx="10737029" cy="719137"/>
          </a:xfrm>
        </p:spPr>
        <p:txBody>
          <a:bodyPr/>
          <a:lstStyle/>
          <a:p>
            <a:pPr algn="ctr" eaLnBrk="1" hangingPunct="1"/>
            <a:r>
              <a:rPr lang="en-US" altLang="en-US" sz="3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Problems -2 </a:t>
            </a:r>
          </a:p>
        </p:txBody>
      </p:sp>
      <p:sp>
        <p:nvSpPr>
          <p:cNvPr id="11" name="Segnaposto piè di pagina 12">
            <a:extLst>
              <a:ext uri="{FF2B5EF4-FFF2-40B4-BE49-F238E27FC236}">
                <a16:creationId xmlns:a16="http://schemas.microsoft.com/office/drawing/2014/main" id="{836B342E-0DB7-48C5-9B56-2D25B93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15449"/>
            <a:ext cx="10515600" cy="625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>
          <a:xfrm>
            <a:off x="9187375" y="535697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59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364">
        <p:fade/>
      </p:transition>
    </mc:Choice>
    <mc:Fallback xmlns="">
      <p:transition spd="med" advTm="91364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p2"/>
          <p:cNvSpPr txBox="1"/>
          <p:nvPr/>
        </p:nvSpPr>
        <p:spPr>
          <a:xfrm>
            <a:off x="3225822" y="2912402"/>
            <a:ext cx="5372054" cy="707846"/>
          </a:xfrm>
          <a:prstGeom prst="rect">
            <a:avLst/>
          </a:prstGeom>
          <a:solidFill>
            <a:srgbClr val="F9EBD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L’idea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27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5741"/>
            <a:ext cx="10844606" cy="719137"/>
          </a:xfrm>
        </p:spPr>
        <p:txBody>
          <a:bodyPr/>
          <a:lstStyle/>
          <a:p>
            <a:pPr algn="ctr" eaLnBrk="1" hangingPunct="1"/>
            <a:r>
              <a:rPr lang="en-US" altLang="en-US" sz="3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Claims</a:t>
            </a:r>
          </a:p>
        </p:txBody>
      </p:sp>
      <p:sp>
        <p:nvSpPr>
          <p:cNvPr id="11" name="Segnaposto piè di pagina 12">
            <a:extLst>
              <a:ext uri="{FF2B5EF4-FFF2-40B4-BE49-F238E27FC236}">
                <a16:creationId xmlns:a16="http://schemas.microsoft.com/office/drawing/2014/main" id="{836B342E-0DB7-48C5-9B56-2D25B93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15449"/>
            <a:ext cx="10515600" cy="625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  <p:pic>
        <p:nvPicPr>
          <p:cNvPr id="7" name="Picture 4" descr="Risultati immagini per artificial pancreas">
            <a:extLst>
              <a:ext uri="{FF2B5EF4-FFF2-40B4-BE49-F238E27FC236}">
                <a16:creationId xmlns:a16="http://schemas.microsoft.com/office/drawing/2014/main" id="{09A735FA-3AF1-AE42-AFC0-B19D9C6C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691" y="3986454"/>
            <a:ext cx="3158114" cy="19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egnaposto contenuto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691" y="3971245"/>
            <a:ext cx="3158114" cy="1970243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838199" y="1729479"/>
            <a:ext cx="10692206" cy="2928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Non-invasive and painless measurement method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 solution based on off-the-shelf components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Increased accuracy of automatic insulin pumps or artificial pancreas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Customization of diabetic therapy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>
          <a:xfrm>
            <a:off x="9285849" y="52247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9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38">
        <p:fade/>
      </p:transition>
    </mc:Choice>
    <mc:Fallback xmlns="">
      <p:transition spd="med" advTm="249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" t="1023" r="50886" b="10374"/>
          <a:stretch/>
        </p:blipFill>
        <p:spPr>
          <a:xfrm>
            <a:off x="236668" y="552496"/>
            <a:ext cx="2012324" cy="2584759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40181" y="2222694"/>
            <a:ext cx="8953955" cy="328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1. The insulin variation can be assessed non invasively by electrical impedance variation</a:t>
            </a:r>
          </a:p>
          <a:p>
            <a:pPr marL="0" indent="0" algn="ctr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After injection, the leakage of a given amount of insulin (ml), due to systemic absorption, produces a corresponding variation in the measured equivalent impedance in the administration volume.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741"/>
            <a:ext cx="12191999" cy="719137"/>
          </a:xfrm>
        </p:spPr>
        <p:txBody>
          <a:bodyPr/>
          <a:lstStyle/>
          <a:p>
            <a:pPr algn="ctr" eaLnBrk="1" hangingPunct="1"/>
            <a:r>
              <a:rPr lang="en-US" altLang="en-US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Ideas - 1</a:t>
            </a:r>
          </a:p>
        </p:txBody>
      </p:sp>
      <p:sp>
        <p:nvSpPr>
          <p:cNvPr id="11" name="Segnaposto piè di pagina 12">
            <a:extLst>
              <a:ext uri="{FF2B5EF4-FFF2-40B4-BE49-F238E27FC236}">
                <a16:creationId xmlns:a16="http://schemas.microsoft.com/office/drawing/2014/main" id="{836B342E-0DB7-48C5-9B56-2D25B93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15449"/>
            <a:ext cx="10515600" cy="625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14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395">
        <p:fade/>
      </p:transition>
    </mc:Choice>
    <mc:Fallback xmlns="">
      <p:transition spd="med" advTm="3839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2"/>
          <p:cNvSpPr txBox="1"/>
          <p:nvPr/>
        </p:nvSpPr>
        <p:spPr>
          <a:xfrm>
            <a:off x="1868759" y="1446032"/>
            <a:ext cx="3352753" cy="461624"/>
          </a:xfrm>
          <a:prstGeom prst="rect">
            <a:avLst/>
          </a:prstGeom>
          <a:solidFill>
            <a:srgbClr val="D6DBE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CONDUTTIMETRIA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7;p2"/>
          <p:cNvSpPr txBox="1"/>
          <p:nvPr/>
        </p:nvSpPr>
        <p:spPr>
          <a:xfrm>
            <a:off x="1868759" y="2864356"/>
            <a:ext cx="3352753" cy="461624"/>
          </a:xfrm>
          <a:prstGeom prst="rect">
            <a:avLst/>
          </a:prstGeom>
          <a:solidFill>
            <a:srgbClr val="F9EBD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L’IDEA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58;p2"/>
          <p:cNvSpPr txBox="1"/>
          <p:nvPr/>
        </p:nvSpPr>
        <p:spPr>
          <a:xfrm>
            <a:off x="1868759" y="3573518"/>
            <a:ext cx="3352753" cy="461624"/>
          </a:xfrm>
          <a:prstGeom prst="rect">
            <a:avLst/>
          </a:prstGeom>
          <a:solidFill>
            <a:srgbClr val="E9FDB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MISURA DI IMPEDENZA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2;p2"/>
          <p:cNvSpPr txBox="1"/>
          <p:nvPr/>
        </p:nvSpPr>
        <p:spPr>
          <a:xfrm>
            <a:off x="1125242" y="456905"/>
            <a:ext cx="305308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1;p2"/>
          <p:cNvSpPr txBox="1"/>
          <p:nvPr/>
        </p:nvSpPr>
        <p:spPr>
          <a:xfrm>
            <a:off x="1868759" y="2155194"/>
            <a:ext cx="3352753" cy="4616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 PROBLEMA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1;p2">
            <a:extLst>
              <a:ext uri="{FF2B5EF4-FFF2-40B4-BE49-F238E27FC236}">
                <a16:creationId xmlns:a16="http://schemas.microsoft.com/office/drawing/2014/main" id="{F63EC1A8-A090-654D-BFFE-A94D097713BE}"/>
              </a:ext>
            </a:extLst>
          </p:cNvPr>
          <p:cNvSpPr txBox="1"/>
          <p:nvPr/>
        </p:nvSpPr>
        <p:spPr>
          <a:xfrm>
            <a:off x="1868759" y="4282680"/>
            <a:ext cx="3352753" cy="830956"/>
          </a:xfrm>
          <a:prstGeom prst="rect">
            <a:avLst/>
          </a:prstGeom>
          <a:solidFill>
            <a:srgbClr val="DAD1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SPETTROSCOPIA DI IMPEDENZA</a:t>
            </a:r>
          </a:p>
        </p:txBody>
      </p:sp>
      <p:sp>
        <p:nvSpPr>
          <p:cNvPr id="11" name="Google Shape;156;p2">
            <a:extLst>
              <a:ext uri="{FF2B5EF4-FFF2-40B4-BE49-F238E27FC236}">
                <a16:creationId xmlns:a16="http://schemas.microsoft.com/office/drawing/2014/main" id="{02042771-000B-7342-AEF8-1ABE058E9BB0}"/>
              </a:ext>
            </a:extLst>
          </p:cNvPr>
          <p:cNvSpPr txBox="1"/>
          <p:nvPr/>
        </p:nvSpPr>
        <p:spPr>
          <a:xfrm>
            <a:off x="1868759" y="5361174"/>
            <a:ext cx="3352753" cy="8309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CARATTERISTICHE METROLOGICHE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588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" t="1023" r="50886" b="10374"/>
          <a:stretch/>
        </p:blipFill>
        <p:spPr>
          <a:xfrm>
            <a:off x="236668" y="552496"/>
            <a:ext cx="2012324" cy="2584759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485660" y="1844875"/>
            <a:ext cx="9308477" cy="3822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Personalized Medicine</a:t>
            </a:r>
          </a:p>
          <a:p>
            <a:pPr marL="0" indent="0" algn="ctr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During insulin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administration,a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model of insulin appearance for the individual subject in each his/her condition is identified (personalized medicine).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model of insulin appearance can be used in absorption (disappearance) phase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741"/>
            <a:ext cx="12191999" cy="719137"/>
          </a:xfrm>
        </p:spPr>
        <p:txBody>
          <a:bodyPr/>
          <a:lstStyle/>
          <a:p>
            <a:pPr algn="ctr" eaLnBrk="1" hangingPunct="1"/>
            <a:r>
              <a:rPr lang="en-US" altLang="en-US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Ideas - 2</a:t>
            </a:r>
          </a:p>
        </p:txBody>
      </p:sp>
      <p:sp>
        <p:nvSpPr>
          <p:cNvPr id="11" name="Segnaposto piè di pagina 12">
            <a:extLst>
              <a:ext uri="{FF2B5EF4-FFF2-40B4-BE49-F238E27FC236}">
                <a16:creationId xmlns:a16="http://schemas.microsoft.com/office/drawing/2014/main" id="{836B342E-0DB7-48C5-9B56-2D25B93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15449"/>
            <a:ext cx="10515600" cy="625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3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778">
        <p:fade/>
      </p:transition>
    </mc:Choice>
    <mc:Fallback xmlns="">
      <p:transition spd="med" advTm="55778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27440" y="932260"/>
            <a:ext cx="9308477" cy="38221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Increasing gradually the amount of drug while measuring impedance variations, allows identifying a custom relation for the tissue under test.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741"/>
            <a:ext cx="12191999" cy="719137"/>
          </a:xfrm>
        </p:spPr>
        <p:txBody>
          <a:bodyPr/>
          <a:lstStyle/>
          <a:p>
            <a:pPr algn="ctr" eaLnBrk="1" hangingPunct="1"/>
            <a:r>
              <a:rPr lang="en-US" altLang="en-US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Personalized Model</a:t>
            </a:r>
          </a:p>
        </p:txBody>
      </p:sp>
      <p:sp>
        <p:nvSpPr>
          <p:cNvPr id="11" name="Segnaposto piè di pagina 12">
            <a:extLst>
              <a:ext uri="{FF2B5EF4-FFF2-40B4-BE49-F238E27FC236}">
                <a16:creationId xmlns:a16="http://schemas.microsoft.com/office/drawing/2014/main" id="{836B342E-0DB7-48C5-9B56-2D25B93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15449"/>
            <a:ext cx="10515600" cy="625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1C5E3DB5-83A3-934C-9FFE-0B9A55BD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332" y="2395128"/>
            <a:ext cx="6115268" cy="30158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06A698-214F-8F49-B76D-DDD4181050CB}"/>
              </a:ext>
            </a:extLst>
          </p:cNvPr>
          <p:cNvSpPr/>
          <p:nvPr/>
        </p:nvSpPr>
        <p:spPr>
          <a:xfrm>
            <a:off x="3429000" y="2380840"/>
            <a:ext cx="4957763" cy="2373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E64D-BEBC-EB46-9D8D-1758BF25C2D6}"/>
              </a:ext>
            </a:extLst>
          </p:cNvPr>
          <p:cNvSpPr/>
          <p:nvPr/>
        </p:nvSpPr>
        <p:spPr>
          <a:xfrm>
            <a:off x="4143376" y="3568532"/>
            <a:ext cx="142874" cy="14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2A6A00-58F9-6B42-8D27-BB527215D830}"/>
              </a:ext>
            </a:extLst>
          </p:cNvPr>
          <p:cNvSpPr/>
          <p:nvPr/>
        </p:nvSpPr>
        <p:spPr>
          <a:xfrm>
            <a:off x="4967296" y="3635209"/>
            <a:ext cx="142874" cy="14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99D17C-529F-CA4E-BDAD-AE447A18457A}"/>
              </a:ext>
            </a:extLst>
          </p:cNvPr>
          <p:cNvSpPr/>
          <p:nvPr/>
        </p:nvSpPr>
        <p:spPr>
          <a:xfrm>
            <a:off x="5781679" y="3963822"/>
            <a:ext cx="142874" cy="14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620B96-1051-7740-B716-D75BF07889DA}"/>
              </a:ext>
            </a:extLst>
          </p:cNvPr>
          <p:cNvSpPr/>
          <p:nvPr/>
        </p:nvSpPr>
        <p:spPr>
          <a:xfrm>
            <a:off x="6562735" y="4159086"/>
            <a:ext cx="142874" cy="14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8B366A-580C-134F-B8AA-0A5AAC2BD6CB}"/>
              </a:ext>
            </a:extLst>
          </p:cNvPr>
          <p:cNvSpPr/>
          <p:nvPr/>
        </p:nvSpPr>
        <p:spPr>
          <a:xfrm>
            <a:off x="7415232" y="4611529"/>
            <a:ext cx="142874" cy="14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AA1626-9B31-E541-9A30-35AFE64E6A40}"/>
              </a:ext>
            </a:extLst>
          </p:cNvPr>
          <p:cNvCxnSpPr/>
          <p:nvPr/>
        </p:nvCxnSpPr>
        <p:spPr>
          <a:xfrm>
            <a:off x="4014784" y="3454228"/>
            <a:ext cx="3614737" cy="119052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C0E7E4-501B-0B41-BFBD-7F2BA4A558D1}"/>
              </a:ext>
            </a:extLst>
          </p:cNvPr>
          <p:cNvSpPr txBox="1"/>
          <p:nvPr/>
        </p:nvSpPr>
        <p:spPr>
          <a:xfrm>
            <a:off x="6094747" y="5631419"/>
            <a:ext cx="4432752" cy="480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Model of insulin appearance</a:t>
            </a:r>
            <a:endParaRPr lang="en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06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495">
        <p:fade/>
      </p:transition>
    </mc:Choice>
    <mc:Fallback xmlns="">
      <p:transition spd="med" advTm="414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53642" y="737994"/>
            <a:ext cx="9308477" cy="38221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Inverse model of insulin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appearance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is used in the</a:t>
            </a:r>
            <a:r>
              <a:rPr lang="en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absorption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disappearance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 phase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741"/>
            <a:ext cx="12191999" cy="719137"/>
          </a:xfrm>
        </p:spPr>
        <p:txBody>
          <a:bodyPr/>
          <a:lstStyle/>
          <a:p>
            <a:pPr algn="ctr" eaLnBrk="1" hangingPunct="1"/>
            <a:r>
              <a:rPr lang="en-US" altLang="en-US" sz="3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Personalized Model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63853-700A-7D4E-84B1-D7395ABE78A9}"/>
              </a:ext>
            </a:extLst>
          </p:cNvPr>
          <p:cNvGrpSpPr/>
          <p:nvPr/>
        </p:nvGrpSpPr>
        <p:grpSpPr>
          <a:xfrm>
            <a:off x="966570" y="2824000"/>
            <a:ext cx="4682116" cy="2319996"/>
            <a:chOff x="2495332" y="2380840"/>
            <a:chExt cx="6115268" cy="3030125"/>
          </a:xfrm>
        </p:grpSpPr>
        <p:pic>
          <p:nvPicPr>
            <p:cNvPr id="7" name="Immagine 1">
              <a:extLst>
                <a:ext uri="{FF2B5EF4-FFF2-40B4-BE49-F238E27FC236}">
                  <a16:creationId xmlns:a16="http://schemas.microsoft.com/office/drawing/2014/main" id="{C8DCE639-50D5-E04E-8219-F0F16D1DC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332" y="2395129"/>
              <a:ext cx="6115268" cy="30158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143DB7-B4A0-C24D-95B5-83440092272E}"/>
                </a:ext>
              </a:extLst>
            </p:cNvPr>
            <p:cNvSpPr/>
            <p:nvPr/>
          </p:nvSpPr>
          <p:spPr>
            <a:xfrm>
              <a:off x="3429000" y="2380840"/>
              <a:ext cx="4957763" cy="2373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4E9EA6-1123-D047-A497-B3B5615E94A0}"/>
                </a:ext>
              </a:extLst>
            </p:cNvPr>
            <p:cNvCxnSpPr>
              <a:cxnSpLocks/>
            </p:cNvCxnSpPr>
            <p:nvPr/>
          </p:nvCxnSpPr>
          <p:spPr>
            <a:xfrm>
              <a:off x="4014784" y="3454228"/>
              <a:ext cx="3614737" cy="119052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453A4201-844E-1848-A23A-6755BA554807}"/>
              </a:ext>
            </a:extLst>
          </p:cNvPr>
          <p:cNvSpPr/>
          <p:nvPr/>
        </p:nvSpPr>
        <p:spPr>
          <a:xfrm>
            <a:off x="1571621" y="4311484"/>
            <a:ext cx="142874" cy="142874"/>
          </a:xfrm>
          <a:prstGeom prst="ellipse">
            <a:avLst/>
          </a:prstGeom>
          <a:solidFill>
            <a:srgbClr val="E32F9E"/>
          </a:solidFill>
          <a:ln>
            <a:solidFill>
              <a:srgbClr val="E32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B5E941-2E64-5643-8709-9B2CC68E3F2E}"/>
              </a:ext>
            </a:extLst>
          </p:cNvPr>
          <p:cNvCxnSpPr>
            <a:cxnSpLocks/>
          </p:cNvCxnSpPr>
          <p:nvPr/>
        </p:nvCxnSpPr>
        <p:spPr>
          <a:xfrm>
            <a:off x="1638563" y="4379247"/>
            <a:ext cx="2690550" cy="0"/>
          </a:xfrm>
          <a:prstGeom prst="line">
            <a:avLst/>
          </a:prstGeom>
          <a:ln>
            <a:solidFill>
              <a:srgbClr val="E32F9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9A3B91-516C-4240-BCCA-EFB56B566420}"/>
              </a:ext>
            </a:extLst>
          </p:cNvPr>
          <p:cNvCxnSpPr>
            <a:cxnSpLocks/>
          </p:cNvCxnSpPr>
          <p:nvPr/>
        </p:nvCxnSpPr>
        <p:spPr>
          <a:xfrm>
            <a:off x="4338011" y="4378039"/>
            <a:ext cx="0" cy="327408"/>
          </a:xfrm>
          <a:prstGeom prst="line">
            <a:avLst/>
          </a:prstGeom>
          <a:ln>
            <a:solidFill>
              <a:srgbClr val="E32F9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FD05F3F-0A3A-E542-B8EE-A9755EBF555C}"/>
              </a:ext>
            </a:extLst>
          </p:cNvPr>
          <p:cNvSpPr/>
          <p:nvPr/>
        </p:nvSpPr>
        <p:spPr>
          <a:xfrm>
            <a:off x="1887922" y="5492823"/>
            <a:ext cx="142874" cy="142874"/>
          </a:xfrm>
          <a:prstGeom prst="ellipse">
            <a:avLst/>
          </a:prstGeom>
          <a:solidFill>
            <a:srgbClr val="E32F9E"/>
          </a:solidFill>
          <a:ln>
            <a:solidFill>
              <a:srgbClr val="E32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DACBB4-AAAE-E14B-A31F-3C837EEEE6C3}"/>
              </a:ext>
            </a:extLst>
          </p:cNvPr>
          <p:cNvSpPr/>
          <p:nvPr/>
        </p:nvSpPr>
        <p:spPr>
          <a:xfrm>
            <a:off x="4266574" y="4644853"/>
            <a:ext cx="142874" cy="14287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A11177-27A6-D64C-84A6-90BDBA60959B}"/>
              </a:ext>
            </a:extLst>
          </p:cNvPr>
          <p:cNvSpPr/>
          <p:nvPr/>
        </p:nvSpPr>
        <p:spPr>
          <a:xfrm>
            <a:off x="1893375" y="5942529"/>
            <a:ext cx="142874" cy="14287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8FADF-CB0C-824E-BC81-E5BA85FC405F}"/>
              </a:ext>
            </a:extLst>
          </p:cNvPr>
          <p:cNvSpPr txBox="1"/>
          <p:nvPr/>
        </p:nvSpPr>
        <p:spPr>
          <a:xfrm>
            <a:off x="2258697" y="5383066"/>
            <a:ext cx="22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rgbClr val="002060"/>
                </a:solidFill>
              </a:rPr>
              <a:t>Measured Impedance</a:t>
            </a:r>
            <a:endParaRPr lang="en-IT" baseline="-25000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82851E-0DD4-AA4C-9F50-BDCA0DD635E2}"/>
              </a:ext>
            </a:extLst>
          </p:cNvPr>
          <p:cNvSpPr txBox="1"/>
          <p:nvPr/>
        </p:nvSpPr>
        <p:spPr>
          <a:xfrm>
            <a:off x="2258696" y="5829300"/>
            <a:ext cx="432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rgbClr val="002060"/>
                </a:solidFill>
              </a:rPr>
              <a:t>Estimated amount of drug still not absorbed</a:t>
            </a:r>
            <a:endParaRPr lang="en-IT" baseline="-25000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3BB9F1-FBCD-7B42-8B34-0C7D080D93FB}"/>
              </a:ext>
            </a:extLst>
          </p:cNvPr>
          <p:cNvSpPr txBox="1"/>
          <p:nvPr/>
        </p:nvSpPr>
        <p:spPr>
          <a:xfrm>
            <a:off x="3984025" y="2644804"/>
            <a:ext cx="6799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200" b="1" dirty="0">
                <a:solidFill>
                  <a:srgbClr val="002060"/>
                </a:solidFill>
              </a:rPr>
              <a:t>t= t</a:t>
            </a:r>
            <a:r>
              <a:rPr lang="en-IT" sz="2200" b="1" baseline="-25000" dirty="0">
                <a:solidFill>
                  <a:srgbClr val="002060"/>
                </a:solidFill>
              </a:rPr>
              <a:t>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FA4FFA-44A0-D74D-8938-F093871D2A04}"/>
              </a:ext>
            </a:extLst>
          </p:cNvPr>
          <p:cNvGrpSpPr/>
          <p:nvPr/>
        </p:nvGrpSpPr>
        <p:grpSpPr>
          <a:xfrm>
            <a:off x="6481184" y="2685320"/>
            <a:ext cx="4682116" cy="2469616"/>
            <a:chOff x="6481184" y="2685320"/>
            <a:chExt cx="4682116" cy="24696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515EEA-7258-AB4E-9AD5-AC58DBB69E91}"/>
                </a:ext>
              </a:extLst>
            </p:cNvPr>
            <p:cNvGrpSpPr/>
            <p:nvPr/>
          </p:nvGrpSpPr>
          <p:grpSpPr>
            <a:xfrm>
              <a:off x="6481184" y="2834940"/>
              <a:ext cx="4682116" cy="2319996"/>
              <a:chOff x="2495332" y="2380840"/>
              <a:chExt cx="6115268" cy="3030125"/>
            </a:xfrm>
          </p:grpSpPr>
          <p:pic>
            <p:nvPicPr>
              <p:cNvPr id="22" name="Immagine 1">
                <a:extLst>
                  <a:ext uri="{FF2B5EF4-FFF2-40B4-BE49-F238E27FC236}">
                    <a16:creationId xmlns:a16="http://schemas.microsoft.com/office/drawing/2014/main" id="{425706F5-7858-314D-A3B3-BE803D28C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5332" y="2395128"/>
                <a:ext cx="6115268" cy="3015837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A2BE9D-9DB1-D049-B0E9-E9369132DCCF}"/>
                  </a:ext>
                </a:extLst>
              </p:cNvPr>
              <p:cNvSpPr/>
              <p:nvPr/>
            </p:nvSpPr>
            <p:spPr>
              <a:xfrm>
                <a:off x="3429000" y="2380840"/>
                <a:ext cx="4957763" cy="23735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3E1036E-18D0-6647-89DE-DFD75D61706D}"/>
                  </a:ext>
                </a:extLst>
              </p:cNvPr>
              <p:cNvCxnSpPr/>
              <p:nvPr/>
            </p:nvCxnSpPr>
            <p:spPr>
              <a:xfrm>
                <a:off x="4014784" y="3454228"/>
                <a:ext cx="3614737" cy="1190525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8AEAB57-59B0-104E-A69A-DFB5D0A90356}"/>
                </a:ext>
              </a:extLst>
            </p:cNvPr>
            <p:cNvSpPr/>
            <p:nvPr/>
          </p:nvSpPr>
          <p:spPr>
            <a:xfrm>
              <a:off x="7081895" y="3678068"/>
              <a:ext cx="142874" cy="142874"/>
            </a:xfrm>
            <a:prstGeom prst="ellipse">
              <a:avLst/>
            </a:prstGeom>
            <a:solidFill>
              <a:srgbClr val="E32F9E"/>
            </a:solidFill>
            <a:ln>
              <a:solidFill>
                <a:srgbClr val="E32F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0EED915-FE1C-A143-9E74-D5C95F328D4D}"/>
                </a:ext>
              </a:extLst>
            </p:cNvPr>
            <p:cNvCxnSpPr>
              <a:cxnSpLocks/>
            </p:cNvCxnSpPr>
            <p:nvPr/>
          </p:nvCxnSpPr>
          <p:spPr>
            <a:xfrm>
              <a:off x="7169157" y="3745831"/>
              <a:ext cx="680713" cy="0"/>
            </a:xfrm>
            <a:prstGeom prst="line">
              <a:avLst/>
            </a:prstGeom>
            <a:ln>
              <a:solidFill>
                <a:srgbClr val="E32F9E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E0728F-37FC-9D41-81C7-7F9AFCE92380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30" y="3745831"/>
              <a:ext cx="0" cy="959616"/>
            </a:xfrm>
            <a:prstGeom prst="line">
              <a:avLst/>
            </a:prstGeom>
            <a:ln>
              <a:solidFill>
                <a:srgbClr val="E32F9E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EBE969-A7D5-CB43-B269-E3C486C1AC09}"/>
                </a:ext>
              </a:extLst>
            </p:cNvPr>
            <p:cNvSpPr/>
            <p:nvPr/>
          </p:nvSpPr>
          <p:spPr>
            <a:xfrm>
              <a:off x="7788599" y="4640092"/>
              <a:ext cx="142874" cy="142874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335DF6-9405-1E4B-AC97-F2B95F3E4353}"/>
                </a:ext>
              </a:extLst>
            </p:cNvPr>
            <p:cNvSpPr txBox="1"/>
            <p:nvPr/>
          </p:nvSpPr>
          <p:spPr>
            <a:xfrm>
              <a:off x="9781639" y="2685320"/>
              <a:ext cx="11208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2200" b="1" dirty="0">
                  <a:solidFill>
                    <a:srgbClr val="002060"/>
                  </a:solidFill>
                </a:rPr>
                <a:t>t= t</a:t>
              </a:r>
              <a:r>
                <a:rPr lang="en-IT" sz="2200" b="1" baseline="-25000" dirty="0">
                  <a:solidFill>
                    <a:srgbClr val="002060"/>
                  </a:solidFill>
                </a:rPr>
                <a:t>1</a:t>
              </a:r>
              <a:r>
                <a:rPr lang="en-IT" sz="2200" b="1" dirty="0">
                  <a:solidFill>
                    <a:srgbClr val="002060"/>
                  </a:solidFill>
                </a:rPr>
                <a:t> &gt;</a:t>
              </a:r>
              <a:r>
                <a:rPr lang="en-IT" sz="2200" b="1" baseline="-25000" dirty="0">
                  <a:solidFill>
                    <a:srgbClr val="002060"/>
                  </a:solidFill>
                </a:rPr>
                <a:t> </a:t>
              </a:r>
              <a:r>
                <a:rPr lang="en-IT" sz="2200" b="1" dirty="0">
                  <a:solidFill>
                    <a:srgbClr val="002060"/>
                  </a:solidFill>
                </a:rPr>
                <a:t>t</a:t>
              </a:r>
              <a:r>
                <a:rPr lang="en-IT" sz="2200" b="1" baseline="-25000" dirty="0">
                  <a:solidFill>
                    <a:srgbClr val="002060"/>
                  </a:solidFill>
                </a:rPr>
                <a:t>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65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193">
        <p:fade/>
      </p:transition>
    </mc:Choice>
    <mc:Fallback xmlns="">
      <p:transition spd="med" advTm="66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36" grpId="0" animBg="1"/>
      <p:bldP spid="38" grpId="0" animBg="1"/>
      <p:bldP spid="39" grpId="0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1" y="2263728"/>
            <a:ext cx="6551406" cy="3670843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199" y="1029763"/>
            <a:ext cx="11145820" cy="1574434"/>
          </a:xfrm>
        </p:spPr>
        <p:txBody>
          <a:bodyPr>
            <a:normAutofit fontScale="85000" lnSpcReduction="20000"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Four Electrodes connected to the skin</a:t>
            </a:r>
          </a:p>
          <a:p>
            <a:r>
              <a:rPr lang="en-US" altLang="it-IT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Transducer measures the amount of insulin absorbed by the tissue assessing  the impedance variation</a:t>
            </a:r>
          </a:p>
          <a:p>
            <a:r>
              <a:rPr lang="en-US" altLang="it-IT" i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Personalized Model Identification</a:t>
            </a:r>
          </a:p>
          <a:p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it-IT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930"/>
            <a:ext cx="10515600" cy="719137"/>
          </a:xfrm>
        </p:spPr>
        <p:txBody>
          <a:bodyPr/>
          <a:lstStyle/>
          <a:p>
            <a:pPr algn="ctr" eaLnBrk="1" hangingPunct="1"/>
            <a:r>
              <a:rPr lang="en-US" altLang="en-US" sz="3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11" name="Segnaposto piè di pagina 12">
            <a:extLst>
              <a:ext uri="{FF2B5EF4-FFF2-40B4-BE49-F238E27FC236}">
                <a16:creationId xmlns:a16="http://schemas.microsoft.com/office/drawing/2014/main" id="{836B342E-0DB7-48C5-9B56-2D25B93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15449"/>
            <a:ext cx="10515600" cy="625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9240819" y="542105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7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647">
        <p:fade/>
      </p:transition>
    </mc:Choice>
    <mc:Fallback xmlns="">
      <p:transition spd="med" advTm="10764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199" y="1255886"/>
            <a:ext cx="10515600" cy="5152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Insulinmeter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is based on EVAL-ADUCM350 Evaluation Board of Analog Device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36F1D5CF-C054-45C4-B283-B322045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741"/>
            <a:ext cx="12191999" cy="719137"/>
          </a:xfrm>
        </p:spPr>
        <p:txBody>
          <a:bodyPr/>
          <a:lstStyle/>
          <a:p>
            <a:pPr algn="ctr" eaLnBrk="1" hangingPunct="1"/>
            <a:r>
              <a:rPr lang="en-US" altLang="en-US" sz="3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Realized Instrument</a:t>
            </a:r>
          </a:p>
        </p:txBody>
      </p:sp>
      <p:sp>
        <p:nvSpPr>
          <p:cNvPr id="11" name="Segnaposto piè di pagina 12">
            <a:extLst>
              <a:ext uri="{FF2B5EF4-FFF2-40B4-BE49-F238E27FC236}">
                <a16:creationId xmlns:a16="http://schemas.microsoft.com/office/drawing/2014/main" id="{836B342E-0DB7-48C5-9B56-2D25B9315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15449"/>
            <a:ext cx="10515600" cy="625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I2MTC 2020 - A customized bioimpedance meter for monitoring insulin bioavailability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5" y="6128027"/>
            <a:ext cx="1445668" cy="600320"/>
          </a:xfrm>
          <a:prstGeom prst="rect">
            <a:avLst/>
          </a:prstGeom>
        </p:spPr>
      </p:pic>
      <p:sp>
        <p:nvSpPr>
          <p:cNvPr id="10" name="Segnaposto contenuto 2"/>
          <p:cNvSpPr txBox="1">
            <a:spLocks/>
          </p:cNvSpPr>
          <p:nvPr/>
        </p:nvSpPr>
        <p:spPr>
          <a:xfrm>
            <a:off x="6115347" y="2668117"/>
            <a:ext cx="4481948" cy="2369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U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Battery</a:t>
            </a:r>
          </a:p>
          <a:p>
            <a:pPr marL="457200" indent="-457200">
              <a:buFont typeface="+mj-lt"/>
              <a:buAutoNum type="alphaUcPeriod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Doughterboard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BIO3Z for 4-wire bioimpedance measurement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12" y="1777467"/>
            <a:ext cx="3482109" cy="3809494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>
          <a:xfrm>
            <a:off x="9225695" y="540439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97BEB-BAEF-0344-9D5C-EC73E478698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1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400">
        <p:fade/>
      </p:transition>
    </mc:Choice>
    <mc:Fallback xmlns="">
      <p:transition spd="med" advTm="824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p2"/>
          <p:cNvSpPr txBox="1"/>
          <p:nvPr/>
        </p:nvSpPr>
        <p:spPr>
          <a:xfrm>
            <a:off x="3409973" y="2459524"/>
            <a:ext cx="5372054" cy="707846"/>
          </a:xfrm>
          <a:prstGeom prst="rect">
            <a:avLst/>
          </a:prstGeom>
          <a:solidFill>
            <a:srgbClr val="F9EBD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Impedenza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7368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3296412" cy="745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873234" y="6427114"/>
            <a:ext cx="2590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6699" y="551485"/>
            <a:ext cx="8721090" cy="238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2400" spc="-100" dirty="0">
                <a:latin typeface="Times New Roman"/>
                <a:cs typeface="Times New Roman"/>
              </a:rPr>
              <a:t>L’energia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elettrica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può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essere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fornita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continua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alternata.</a:t>
            </a:r>
            <a:endParaRPr sz="2400" dirty="0">
              <a:latin typeface="Times New Roman"/>
              <a:cs typeface="Times New Roman"/>
            </a:endParaRPr>
          </a:p>
          <a:p>
            <a:pPr marL="12700" marR="5080" algn="just"/>
            <a:r>
              <a:rPr sz="2400" spc="-30" dirty="0">
                <a:latin typeface="Times New Roman"/>
                <a:cs typeface="Times New Roman"/>
              </a:rPr>
              <a:t>Nel </a:t>
            </a:r>
            <a:r>
              <a:rPr sz="2400" spc="-25" dirty="0">
                <a:latin typeface="Times New Roman"/>
                <a:cs typeface="Times New Roman"/>
              </a:rPr>
              <a:t>primo </a:t>
            </a:r>
            <a:r>
              <a:rPr sz="2400" spc="-50" dirty="0">
                <a:latin typeface="Times New Roman"/>
                <a:cs typeface="Times New Roman"/>
              </a:rPr>
              <a:t>caso </a:t>
            </a:r>
            <a:r>
              <a:rPr sz="2400" spc="-105" dirty="0">
                <a:latin typeface="Times New Roman"/>
                <a:cs typeface="Times New Roman"/>
              </a:rPr>
              <a:t>la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tensione </a:t>
            </a:r>
            <a:r>
              <a:rPr sz="2400" spc="-70" dirty="0">
                <a:latin typeface="Times New Roman"/>
                <a:cs typeface="Times New Roman"/>
              </a:rPr>
              <a:t>è </a:t>
            </a:r>
            <a:r>
              <a:rPr sz="2400" spc="-35" dirty="0">
                <a:latin typeface="Times New Roman"/>
                <a:cs typeface="Times New Roman"/>
              </a:rPr>
              <a:t>costante, </a:t>
            </a:r>
            <a:r>
              <a:rPr sz="2400" spc="-60" dirty="0">
                <a:latin typeface="Times New Roman"/>
                <a:cs typeface="Times New Roman"/>
              </a:rPr>
              <a:t>nel </a:t>
            </a:r>
            <a:r>
              <a:rPr sz="2400" spc="-20" dirty="0">
                <a:latin typeface="Times New Roman"/>
                <a:cs typeface="Times New Roman"/>
              </a:rPr>
              <a:t>secondo </a:t>
            </a:r>
            <a:r>
              <a:rPr sz="2400" spc="-50" dirty="0">
                <a:latin typeface="Times New Roman"/>
                <a:cs typeface="Times New Roman"/>
              </a:rPr>
              <a:t>caso </a:t>
            </a:r>
            <a:r>
              <a:rPr sz="2400" spc="-70" dirty="0">
                <a:latin typeface="Times New Roman"/>
                <a:cs typeface="Times New Roman"/>
              </a:rPr>
              <a:t>è </a:t>
            </a:r>
            <a:r>
              <a:rPr sz="2400" spc="-65" dirty="0">
                <a:latin typeface="Times New Roman"/>
                <a:cs typeface="Times New Roman"/>
              </a:rPr>
              <a:t>sinusoidale. 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Nelle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nostre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case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l’energia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elettrica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arriva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come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segnale</a:t>
            </a:r>
            <a:r>
              <a:rPr sz="2400" spc="46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elettrico 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sinusoidale </a:t>
            </a:r>
            <a:r>
              <a:rPr sz="2400" spc="-55" dirty="0">
                <a:latin typeface="Times New Roman"/>
                <a:cs typeface="Times New Roman"/>
              </a:rPr>
              <a:t>di </a:t>
            </a:r>
            <a:r>
              <a:rPr sz="2400" spc="-65" dirty="0">
                <a:latin typeface="Times New Roman"/>
                <a:cs typeface="Times New Roman"/>
              </a:rPr>
              <a:t>valore </a:t>
            </a:r>
            <a:r>
              <a:rPr sz="2400" spc="-70" dirty="0">
                <a:latin typeface="Times New Roman"/>
                <a:cs typeface="Times New Roman"/>
              </a:rPr>
              <a:t>efficace </a:t>
            </a:r>
            <a:r>
              <a:rPr sz="2400" spc="-85" dirty="0">
                <a:latin typeface="Times New Roman"/>
                <a:cs typeface="Times New Roman"/>
              </a:rPr>
              <a:t>220V </a:t>
            </a:r>
            <a:r>
              <a:rPr sz="2400" spc="-60" dirty="0">
                <a:latin typeface="Times New Roman"/>
                <a:cs typeface="Times New Roman"/>
              </a:rPr>
              <a:t>di </a:t>
            </a:r>
            <a:r>
              <a:rPr sz="2400" spc="-30" dirty="0">
                <a:latin typeface="Times New Roman"/>
                <a:cs typeface="Times New Roman"/>
              </a:rPr>
              <a:t>tensione </a:t>
            </a:r>
            <a:r>
              <a:rPr sz="2400" spc="-70" dirty="0">
                <a:latin typeface="Times New Roman"/>
                <a:cs typeface="Times New Roman"/>
              </a:rPr>
              <a:t>e </a:t>
            </a:r>
            <a:r>
              <a:rPr sz="2400" spc="-40" dirty="0">
                <a:latin typeface="Times New Roman"/>
                <a:cs typeface="Times New Roman"/>
              </a:rPr>
              <a:t>frequenza </a:t>
            </a:r>
            <a:r>
              <a:rPr sz="2400" spc="-25" dirty="0">
                <a:latin typeface="Times New Roman"/>
                <a:cs typeface="Times New Roman"/>
              </a:rPr>
              <a:t>50Hz </a:t>
            </a:r>
            <a:r>
              <a:rPr sz="2400" spc="-65" dirty="0">
                <a:latin typeface="Times New Roman"/>
                <a:cs typeface="Times New Roman"/>
              </a:rPr>
              <a:t>(cioè </a:t>
            </a:r>
            <a:r>
              <a:rPr sz="2400" spc="-75" dirty="0">
                <a:latin typeface="Times New Roman"/>
                <a:cs typeface="Times New Roman"/>
              </a:rPr>
              <a:t>50 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cicli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secondo,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negli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USA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altri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paesi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110V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60Hz).</a:t>
            </a:r>
            <a:endParaRPr sz="2400" dirty="0">
              <a:latin typeface="Times New Roman"/>
              <a:cs typeface="Times New Roman"/>
            </a:endParaRPr>
          </a:p>
          <a:p>
            <a:pPr marL="12700" algn="just">
              <a:spcBef>
                <a:spcPts val="1265"/>
              </a:spcBef>
            </a:pPr>
            <a:r>
              <a:rPr sz="2400" spc="-155" dirty="0">
                <a:latin typeface="Times New Roman"/>
                <a:cs typeface="Times New Roman"/>
              </a:rPr>
              <a:t>Si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definisce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il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b="1" spc="-90" dirty="0">
                <a:solidFill>
                  <a:srgbClr val="FF0066"/>
                </a:solidFill>
                <a:latin typeface="Times New Roman"/>
                <a:cs typeface="Times New Roman"/>
              </a:rPr>
              <a:t>valor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25" dirty="0">
                <a:solidFill>
                  <a:srgbClr val="FF0066"/>
                </a:solidFill>
                <a:latin typeface="Times New Roman"/>
                <a:cs typeface="Times New Roman"/>
              </a:rPr>
              <a:t>medio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66"/>
                </a:solidFill>
                <a:latin typeface="Times New Roman"/>
                <a:cs typeface="Times New Roman"/>
              </a:rPr>
              <a:t>di</a:t>
            </a:r>
            <a:r>
              <a:rPr sz="2400" b="1" spc="1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un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20" dirty="0">
                <a:solidFill>
                  <a:srgbClr val="FF0066"/>
                </a:solidFill>
                <a:latin typeface="Times New Roman"/>
                <a:cs typeface="Times New Roman"/>
              </a:rPr>
              <a:t>segnale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66"/>
                </a:solidFill>
                <a:latin typeface="Times New Roman"/>
                <a:cs typeface="Times New Roman"/>
              </a:rPr>
              <a:t>periodico</a:t>
            </a:r>
            <a:r>
              <a:rPr sz="2400" b="1" spc="2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x(t)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la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quantità: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2980" y="294259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65902" y="3393566"/>
            <a:ext cx="187960" cy="20320"/>
          </a:xfrm>
          <a:custGeom>
            <a:avLst/>
            <a:gdLst/>
            <a:ahLst/>
            <a:cxnLst/>
            <a:rect l="l" t="t" r="r" b="b"/>
            <a:pathLst>
              <a:path w="187960" h="20320">
                <a:moveTo>
                  <a:pt x="187451" y="0"/>
                </a:moveTo>
                <a:lnTo>
                  <a:pt x="0" y="0"/>
                </a:lnTo>
                <a:lnTo>
                  <a:pt x="0" y="19812"/>
                </a:lnTo>
                <a:lnTo>
                  <a:pt x="187451" y="19812"/>
                </a:lnTo>
                <a:lnTo>
                  <a:pt x="187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1275" y="3262377"/>
            <a:ext cx="327660" cy="282575"/>
          </a:xfrm>
          <a:custGeom>
            <a:avLst/>
            <a:gdLst/>
            <a:ahLst/>
            <a:cxnLst/>
            <a:rect l="l" t="t" r="r" b="b"/>
            <a:pathLst>
              <a:path w="327660" h="282575">
                <a:moveTo>
                  <a:pt x="237362" y="0"/>
                </a:moveTo>
                <a:lnTo>
                  <a:pt x="233425" y="11429"/>
                </a:lnTo>
                <a:lnTo>
                  <a:pt x="249733" y="18504"/>
                </a:lnTo>
                <a:lnTo>
                  <a:pt x="263778" y="28305"/>
                </a:lnTo>
                <a:lnTo>
                  <a:pt x="292322" y="73852"/>
                </a:lnTo>
                <a:lnTo>
                  <a:pt x="300704" y="115623"/>
                </a:lnTo>
                <a:lnTo>
                  <a:pt x="301751" y="139700"/>
                </a:lnTo>
                <a:lnTo>
                  <a:pt x="300704" y="164580"/>
                </a:lnTo>
                <a:lnTo>
                  <a:pt x="292322" y="207529"/>
                </a:lnTo>
                <a:lnTo>
                  <a:pt x="263826" y="253730"/>
                </a:lnTo>
                <a:lnTo>
                  <a:pt x="233807" y="270763"/>
                </a:lnTo>
                <a:lnTo>
                  <a:pt x="237362" y="282321"/>
                </a:lnTo>
                <a:lnTo>
                  <a:pt x="275923" y="264191"/>
                </a:lnTo>
                <a:lnTo>
                  <a:pt x="304291" y="232918"/>
                </a:lnTo>
                <a:lnTo>
                  <a:pt x="321611" y="191023"/>
                </a:lnTo>
                <a:lnTo>
                  <a:pt x="327405" y="141224"/>
                </a:lnTo>
                <a:lnTo>
                  <a:pt x="325953" y="115339"/>
                </a:lnTo>
                <a:lnTo>
                  <a:pt x="314332" y="69429"/>
                </a:lnTo>
                <a:lnTo>
                  <a:pt x="291262" y="32093"/>
                </a:lnTo>
                <a:lnTo>
                  <a:pt x="257837" y="7379"/>
                </a:lnTo>
                <a:lnTo>
                  <a:pt x="237362" y="0"/>
                </a:lnTo>
                <a:close/>
              </a:path>
              <a:path w="327660" h="282575">
                <a:moveTo>
                  <a:pt x="90042" y="0"/>
                </a:moveTo>
                <a:lnTo>
                  <a:pt x="51657" y="18081"/>
                </a:lnTo>
                <a:lnTo>
                  <a:pt x="23367" y="49402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49" y="263646"/>
                </a:lnTo>
                <a:lnTo>
                  <a:pt x="63690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7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27980" y="3172714"/>
            <a:ext cx="2153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266190" algn="l"/>
                <a:tab pos="1563370" algn="l"/>
                <a:tab pos="1818005" algn="l"/>
              </a:tabLst>
            </a:pPr>
            <a:r>
              <a:rPr sz="2400" dirty="0">
                <a:latin typeface="Cambria Math"/>
                <a:cs typeface="Cambria Math"/>
              </a:rPr>
              <a:t>𝑋</a:t>
            </a:r>
            <a:r>
              <a:rPr sz="2400" spc="2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3600" baseline="-37037" dirty="0">
                <a:latin typeface="Cambria Math"/>
                <a:cs typeface="Cambria Math"/>
              </a:rPr>
              <a:t>𝑇</a:t>
            </a:r>
            <a:r>
              <a:rPr sz="3600" spc="-112" baseline="-37037" dirty="0">
                <a:latin typeface="Cambria Math"/>
                <a:cs typeface="Cambria Math"/>
              </a:rPr>
              <a:t> </a:t>
            </a:r>
            <a:r>
              <a:rPr sz="2400" spc="525" dirty="0">
                <a:latin typeface="Cambria Math"/>
                <a:cs typeface="Cambria Math"/>
              </a:rPr>
              <a:t>∫	</a:t>
            </a:r>
            <a:r>
              <a:rPr sz="2400" dirty="0">
                <a:latin typeface="Cambria Math"/>
                <a:cs typeface="Cambria Math"/>
              </a:rPr>
              <a:t>𝑥	𝑡	𝑑𝑡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38469" y="2909062"/>
            <a:ext cx="1625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50" spc="55" dirty="0">
                <a:latin typeface="Cambria Math"/>
                <a:cs typeface="Cambria Math"/>
              </a:rPr>
              <a:t>𝑇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0609" y="4941952"/>
            <a:ext cx="1860550" cy="1016635"/>
          </a:xfrm>
          <a:custGeom>
            <a:avLst/>
            <a:gdLst/>
            <a:ahLst/>
            <a:cxnLst/>
            <a:rect l="l" t="t" r="r" b="b"/>
            <a:pathLst>
              <a:path w="1860550" h="1016635">
                <a:moveTo>
                  <a:pt x="1860168" y="0"/>
                </a:moveTo>
                <a:lnTo>
                  <a:pt x="227964" y="0"/>
                </a:lnTo>
                <a:lnTo>
                  <a:pt x="227964" y="381"/>
                </a:lnTo>
                <a:lnTo>
                  <a:pt x="192658" y="381"/>
                </a:lnTo>
                <a:lnTo>
                  <a:pt x="129539" y="958253"/>
                </a:lnTo>
                <a:lnTo>
                  <a:pt x="53593" y="817765"/>
                </a:lnTo>
                <a:lnTo>
                  <a:pt x="0" y="846188"/>
                </a:lnTo>
                <a:lnTo>
                  <a:pt x="5841" y="856754"/>
                </a:lnTo>
                <a:lnTo>
                  <a:pt x="33908" y="841717"/>
                </a:lnTo>
                <a:lnTo>
                  <a:pt x="128904" y="1016596"/>
                </a:lnTo>
                <a:lnTo>
                  <a:pt x="142748" y="1016596"/>
                </a:lnTo>
                <a:lnTo>
                  <a:pt x="209295" y="20193"/>
                </a:lnTo>
                <a:lnTo>
                  <a:pt x="239013" y="20193"/>
                </a:lnTo>
                <a:lnTo>
                  <a:pt x="239013" y="19812"/>
                </a:lnTo>
                <a:lnTo>
                  <a:pt x="1860168" y="19812"/>
                </a:lnTo>
                <a:lnTo>
                  <a:pt x="18601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05653" y="502196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08573" y="5472303"/>
            <a:ext cx="187960" cy="20320"/>
          </a:xfrm>
          <a:custGeom>
            <a:avLst/>
            <a:gdLst/>
            <a:ahLst/>
            <a:cxnLst/>
            <a:rect l="l" t="t" r="r" b="b"/>
            <a:pathLst>
              <a:path w="187960" h="20320">
                <a:moveTo>
                  <a:pt x="187451" y="0"/>
                </a:moveTo>
                <a:lnTo>
                  <a:pt x="0" y="0"/>
                </a:lnTo>
                <a:lnTo>
                  <a:pt x="0" y="19812"/>
                </a:lnTo>
                <a:lnTo>
                  <a:pt x="187451" y="19812"/>
                </a:lnTo>
                <a:lnTo>
                  <a:pt x="187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02705" y="5242941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83298" y="5341112"/>
            <a:ext cx="327660" cy="282575"/>
          </a:xfrm>
          <a:custGeom>
            <a:avLst/>
            <a:gdLst/>
            <a:ahLst/>
            <a:cxnLst/>
            <a:rect l="l" t="t" r="r" b="b"/>
            <a:pathLst>
              <a:path w="327660" h="282575">
                <a:moveTo>
                  <a:pt x="237362" y="0"/>
                </a:moveTo>
                <a:lnTo>
                  <a:pt x="233425" y="11429"/>
                </a:lnTo>
                <a:lnTo>
                  <a:pt x="249733" y="18504"/>
                </a:lnTo>
                <a:lnTo>
                  <a:pt x="263778" y="28305"/>
                </a:lnTo>
                <a:lnTo>
                  <a:pt x="292322" y="73852"/>
                </a:lnTo>
                <a:lnTo>
                  <a:pt x="300704" y="115623"/>
                </a:lnTo>
                <a:lnTo>
                  <a:pt x="301751" y="139700"/>
                </a:lnTo>
                <a:lnTo>
                  <a:pt x="300704" y="164580"/>
                </a:lnTo>
                <a:lnTo>
                  <a:pt x="292322" y="207529"/>
                </a:lnTo>
                <a:lnTo>
                  <a:pt x="263826" y="253769"/>
                </a:lnTo>
                <a:lnTo>
                  <a:pt x="233806" y="270814"/>
                </a:lnTo>
                <a:lnTo>
                  <a:pt x="237362" y="282270"/>
                </a:lnTo>
                <a:lnTo>
                  <a:pt x="275923" y="264199"/>
                </a:lnTo>
                <a:lnTo>
                  <a:pt x="304291" y="232918"/>
                </a:lnTo>
                <a:lnTo>
                  <a:pt x="321611" y="191023"/>
                </a:lnTo>
                <a:lnTo>
                  <a:pt x="327405" y="141224"/>
                </a:lnTo>
                <a:lnTo>
                  <a:pt x="325953" y="115339"/>
                </a:lnTo>
                <a:lnTo>
                  <a:pt x="314332" y="69429"/>
                </a:lnTo>
                <a:lnTo>
                  <a:pt x="291262" y="32093"/>
                </a:lnTo>
                <a:lnTo>
                  <a:pt x="257837" y="7379"/>
                </a:lnTo>
                <a:lnTo>
                  <a:pt x="237362" y="0"/>
                </a:lnTo>
                <a:close/>
              </a:path>
              <a:path w="327660" h="282575">
                <a:moveTo>
                  <a:pt x="90042" y="0"/>
                </a:moveTo>
                <a:lnTo>
                  <a:pt x="51657" y="18081"/>
                </a:lnTo>
                <a:lnTo>
                  <a:pt x="23367" y="49403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10"/>
                </a:lnTo>
                <a:lnTo>
                  <a:pt x="69514" y="274885"/>
                </a:lnTo>
                <a:lnTo>
                  <a:pt x="90042" y="282270"/>
                </a:lnTo>
                <a:lnTo>
                  <a:pt x="93599" y="270814"/>
                </a:lnTo>
                <a:lnTo>
                  <a:pt x="77549" y="263687"/>
                </a:lnTo>
                <a:lnTo>
                  <a:pt x="63690" y="253769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37481" y="5252084"/>
            <a:ext cx="2549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871219" algn="l"/>
                <a:tab pos="1499235" algn="l"/>
                <a:tab pos="1945639" algn="l"/>
                <a:tab pos="2200910" algn="l"/>
              </a:tabLst>
            </a:pPr>
            <a:r>
              <a:rPr sz="2400" dirty="0">
                <a:latin typeface="Cambria Math"/>
                <a:cs typeface="Cambria Math"/>
              </a:rPr>
              <a:t>𝑋</a:t>
            </a:r>
            <a:r>
              <a:rPr sz="2400" spc="2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3600" baseline="-37037" dirty="0">
                <a:latin typeface="Cambria Math"/>
                <a:cs typeface="Cambria Math"/>
              </a:rPr>
              <a:t>𝑇</a:t>
            </a:r>
            <a:r>
              <a:rPr sz="3600" spc="-127" baseline="-37037" dirty="0">
                <a:latin typeface="Cambria Math"/>
                <a:cs typeface="Cambria Math"/>
              </a:rPr>
              <a:t> </a:t>
            </a:r>
            <a:r>
              <a:rPr sz="2400" spc="525" dirty="0">
                <a:latin typeface="Cambria Math"/>
                <a:cs typeface="Cambria Math"/>
              </a:rPr>
              <a:t>∫	</a:t>
            </a:r>
            <a:r>
              <a:rPr sz="2400" dirty="0">
                <a:latin typeface="Cambria Math"/>
                <a:cs typeface="Cambria Math"/>
              </a:rPr>
              <a:t>𝑥	𝑡	𝑑𝑡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6460" y="3521479"/>
            <a:ext cx="8696960" cy="1736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 algn="ctr">
              <a:lnSpc>
                <a:spcPts val="1835"/>
              </a:lnSpc>
              <a:spcBef>
                <a:spcPts val="100"/>
              </a:spcBef>
            </a:pPr>
            <a:r>
              <a:rPr sz="1750" spc="40" dirty="0">
                <a:latin typeface="Cambria Math"/>
                <a:cs typeface="Cambria Math"/>
              </a:rPr>
              <a:t>0</a:t>
            </a:r>
            <a:endParaRPr sz="1750" dirty="0">
              <a:latin typeface="Cambria Math"/>
              <a:cs typeface="Cambria Math"/>
            </a:endParaRPr>
          </a:p>
          <a:p>
            <a:pPr marL="12700">
              <a:lnSpc>
                <a:spcPts val="2615"/>
              </a:lnSpc>
            </a:pPr>
            <a:r>
              <a:rPr sz="2400" spc="-55" dirty="0">
                <a:latin typeface="Times New Roman"/>
                <a:cs typeface="Times New Roman"/>
              </a:rPr>
              <a:t>dove</a:t>
            </a:r>
            <a:r>
              <a:rPr sz="2400" spc="5" dirty="0">
                <a:latin typeface="Times New Roman"/>
                <a:cs typeface="Times New Roman"/>
              </a:rPr>
              <a:t> T </a:t>
            </a:r>
            <a:r>
              <a:rPr sz="2400" spc="-70" dirty="0">
                <a:latin typeface="Times New Roman"/>
                <a:cs typeface="Times New Roman"/>
              </a:rPr>
              <a:t>è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il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periodo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secondi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(può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essere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definito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come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il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reciproco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della</a:t>
            </a:r>
            <a:endParaRPr sz="2400" dirty="0">
              <a:latin typeface="Times New Roman"/>
              <a:cs typeface="Times New Roman"/>
            </a:endParaRPr>
          </a:p>
          <a:p>
            <a:pPr marL="12700"/>
            <a:r>
              <a:rPr sz="2400" spc="-50" dirty="0">
                <a:latin typeface="Times New Roman"/>
                <a:cs typeface="Times New Roman"/>
              </a:rPr>
              <a:t>frequenza).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sz="2400" spc="-155" dirty="0">
                <a:latin typeface="Times New Roman"/>
                <a:cs typeface="Times New Roman"/>
              </a:rPr>
              <a:t>Si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definisce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spc="-65" dirty="0">
                <a:solidFill>
                  <a:srgbClr val="FF0066"/>
                </a:solidFill>
                <a:latin typeface="Times New Roman"/>
                <a:cs typeface="Times New Roman"/>
              </a:rPr>
              <a:t>valore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efficace</a:t>
            </a:r>
            <a:r>
              <a:rPr sz="2400" b="1" spc="1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di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66"/>
                </a:solidFill>
                <a:latin typeface="Times New Roman"/>
                <a:cs typeface="Times New Roman"/>
              </a:rPr>
              <a:t>un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25" dirty="0">
                <a:solidFill>
                  <a:srgbClr val="FF0066"/>
                </a:solidFill>
                <a:latin typeface="Times New Roman"/>
                <a:cs typeface="Times New Roman"/>
              </a:rPr>
              <a:t>segnale</a:t>
            </a:r>
            <a:r>
              <a:rPr sz="2400" b="1" spc="1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66"/>
                </a:solidFill>
                <a:latin typeface="Times New Roman"/>
                <a:cs typeface="Times New Roman"/>
              </a:rPr>
              <a:t>periodico</a:t>
            </a:r>
            <a:r>
              <a:rPr sz="2400" b="1" spc="1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x(t)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la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quantità:</a:t>
            </a:r>
            <a:endParaRPr sz="2400" dirty="0">
              <a:latin typeface="Times New Roman"/>
              <a:cs typeface="Times New Roman"/>
            </a:endParaRPr>
          </a:p>
          <a:p>
            <a:pPr marL="327025" algn="ctr">
              <a:spcBef>
                <a:spcPts val="1150"/>
              </a:spcBef>
            </a:pPr>
            <a:r>
              <a:rPr sz="1750" spc="30" dirty="0">
                <a:latin typeface="Cambria Math"/>
                <a:cs typeface="Cambria Math"/>
              </a:rPr>
              <a:t>𝑇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48765" y="5600849"/>
            <a:ext cx="8664575" cy="71374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5730" algn="ctr">
              <a:spcBef>
                <a:spcPts val="284"/>
              </a:spcBef>
            </a:pPr>
            <a:r>
              <a:rPr sz="1750" spc="40" dirty="0">
                <a:latin typeface="Cambria Math"/>
                <a:cs typeface="Cambria Math"/>
              </a:rPr>
              <a:t>0</a:t>
            </a:r>
            <a:endParaRPr sz="1750">
              <a:latin typeface="Cambria Math"/>
              <a:cs typeface="Cambria Math"/>
            </a:endParaRPr>
          </a:p>
          <a:p>
            <a:pPr marL="12700">
              <a:spcBef>
                <a:spcPts val="250"/>
              </a:spcBef>
            </a:pPr>
            <a:r>
              <a:rPr sz="2400" i="1" spc="-215" dirty="0">
                <a:latin typeface="Times New Roman"/>
                <a:cs typeface="Times New Roman"/>
              </a:rPr>
              <a:t>Fisicamente,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i="1" spc="-130" dirty="0">
                <a:latin typeface="Times New Roman"/>
                <a:cs typeface="Times New Roman"/>
              </a:rPr>
              <a:t>il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spc="-254" dirty="0">
                <a:latin typeface="Times New Roman"/>
                <a:cs typeface="Times New Roman"/>
              </a:rPr>
              <a:t>valore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spc="-270" dirty="0">
                <a:latin typeface="Times New Roman"/>
                <a:cs typeface="Times New Roman"/>
              </a:rPr>
              <a:t>efficace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175" dirty="0">
                <a:latin typeface="Times New Roman"/>
                <a:cs typeface="Times New Roman"/>
              </a:rPr>
              <a:t>di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spc="-200" dirty="0">
                <a:latin typeface="Times New Roman"/>
                <a:cs typeface="Times New Roman"/>
              </a:rPr>
              <a:t>una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spc="-200" dirty="0">
                <a:latin typeface="Times New Roman"/>
                <a:cs typeface="Times New Roman"/>
              </a:rPr>
              <a:t>grandezza</a:t>
            </a:r>
            <a:r>
              <a:rPr sz="2400" i="1" spc="30" dirty="0">
                <a:latin typeface="Times New Roman"/>
                <a:cs typeface="Times New Roman"/>
              </a:rPr>
              <a:t> </a:t>
            </a:r>
            <a:r>
              <a:rPr sz="2400" i="1" spc="-235" dirty="0">
                <a:latin typeface="Times New Roman"/>
                <a:cs typeface="Times New Roman"/>
              </a:rPr>
              <a:t>equivale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i="1" spc="-225" dirty="0">
                <a:latin typeface="Times New Roman"/>
                <a:cs typeface="Times New Roman"/>
              </a:rPr>
              <a:t>a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i="1" spc="-225" dirty="0">
                <a:latin typeface="Times New Roman"/>
                <a:cs typeface="Times New Roman"/>
              </a:rPr>
              <a:t>quel</a:t>
            </a:r>
            <a:r>
              <a:rPr sz="2400" i="1" spc="20" dirty="0">
                <a:latin typeface="Times New Roman"/>
                <a:cs typeface="Times New Roman"/>
              </a:rPr>
              <a:t> </a:t>
            </a:r>
            <a:r>
              <a:rPr sz="2400" i="1" spc="-254" dirty="0">
                <a:latin typeface="Times New Roman"/>
                <a:cs typeface="Times New Roman"/>
              </a:rPr>
              <a:t>valore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spc="-280" dirty="0">
                <a:latin typeface="Times New Roman"/>
                <a:cs typeface="Times New Roman"/>
              </a:rPr>
              <a:t>che,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i="1" spc="-150" dirty="0">
                <a:latin typeface="Times New Roman"/>
                <a:cs typeface="Times New Roman"/>
              </a:rPr>
              <a:t>in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spc="-285" dirty="0">
                <a:latin typeface="Times New Roman"/>
                <a:cs typeface="Times New Roman"/>
              </a:rPr>
              <a:t>regime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i="1" spc="-180" dirty="0">
                <a:latin typeface="Times New Roman"/>
                <a:cs typeface="Times New Roman"/>
              </a:rPr>
              <a:t>di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48765" y="6288735"/>
            <a:ext cx="494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i="1" spc="-235" dirty="0">
                <a:latin typeface="Times New Roman"/>
                <a:cs typeface="Times New Roman"/>
              </a:rPr>
              <a:t>tensione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i="1" spc="-200" dirty="0">
                <a:latin typeface="Times New Roman"/>
                <a:cs typeface="Times New Roman"/>
              </a:rPr>
              <a:t>continua,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i="1" spc="-245" dirty="0">
                <a:latin typeface="Times New Roman"/>
                <a:cs typeface="Times New Roman"/>
              </a:rPr>
              <a:t>svilupperebbe</a:t>
            </a:r>
            <a:r>
              <a:rPr sz="2400" i="1" spc="25" dirty="0">
                <a:latin typeface="Times New Roman"/>
                <a:cs typeface="Times New Roman"/>
              </a:rPr>
              <a:t> </a:t>
            </a:r>
            <a:r>
              <a:rPr sz="2400" i="1" spc="-185" dirty="0">
                <a:latin typeface="Times New Roman"/>
                <a:cs typeface="Times New Roman"/>
              </a:rPr>
              <a:t>la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i="1" spc="-235" dirty="0">
                <a:latin typeface="Times New Roman"/>
                <a:cs typeface="Times New Roman"/>
              </a:rPr>
              <a:t>stessa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i="1" spc="-200" dirty="0">
                <a:latin typeface="Times New Roman"/>
                <a:cs typeface="Times New Roman"/>
              </a:rPr>
              <a:t>potenza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73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3296412" cy="7452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1920" y="1150167"/>
            <a:ext cx="4970248" cy="35411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48740" y="566165"/>
            <a:ext cx="5285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45" dirty="0">
                <a:latin typeface="Times New Roman"/>
                <a:cs typeface="Times New Roman"/>
              </a:rPr>
              <a:t>Consideriamo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il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seguente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segnale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sinusoidale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323833" y="6465214"/>
            <a:ext cx="30987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T" smtClean="0"/>
              <a:pPr marL="38100">
                <a:lnSpc>
                  <a:spcPts val="1240"/>
                </a:lnSpc>
              </a:pPr>
              <a:t>27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748740" y="4224654"/>
            <a:ext cx="2894965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45" dirty="0">
                <a:latin typeface="Times New Roman"/>
                <a:cs typeface="Times New Roman"/>
              </a:rPr>
              <a:t>Definiamo: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indent="-457834">
              <a:buAutoNum type="arabicPeriod"/>
              <a:tabLst>
                <a:tab pos="469900" algn="l"/>
                <a:tab pos="470534" algn="l"/>
              </a:tabLst>
            </a:pPr>
            <a:r>
              <a:rPr sz="2400" spc="-30" dirty="0">
                <a:latin typeface="Times New Roman"/>
                <a:cs typeface="Times New Roman"/>
              </a:rPr>
              <a:t>tensione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di</a:t>
            </a:r>
            <a:r>
              <a:rPr sz="2400" spc="-45" dirty="0">
                <a:latin typeface="Times New Roman"/>
                <a:cs typeface="Times New Roman"/>
              </a:rPr>
              <a:t> picco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buAutoNum type="arabicPeriod"/>
              <a:tabLst>
                <a:tab pos="469900" algn="l"/>
                <a:tab pos="470534" algn="l"/>
              </a:tabLst>
            </a:pPr>
            <a:r>
              <a:rPr sz="2400" spc="-30" dirty="0">
                <a:latin typeface="Times New Roman"/>
                <a:cs typeface="Times New Roman"/>
              </a:rPr>
              <a:t>tensione</a:t>
            </a:r>
            <a:r>
              <a:rPr sz="2400" spc="-45" dirty="0">
                <a:latin typeface="Times New Roman"/>
                <a:cs typeface="Times New Roman"/>
              </a:rPr>
              <a:t> picco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picco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buAutoNum type="arabicPeriod"/>
              <a:tabLst>
                <a:tab pos="469900" algn="l"/>
                <a:tab pos="470534" algn="l"/>
              </a:tabLst>
            </a:pPr>
            <a:r>
              <a:rPr sz="2400" spc="-65" dirty="0">
                <a:latin typeface="Times New Roman"/>
                <a:cs typeface="Times New Roman"/>
              </a:rPr>
              <a:t>valore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efficace</a:t>
            </a:r>
            <a:endParaRPr sz="2400">
              <a:latin typeface="Times New Roman"/>
              <a:cs typeface="Times New Roman"/>
            </a:endParaRPr>
          </a:p>
          <a:p>
            <a:pPr marL="469900" indent="-457834">
              <a:spcBef>
                <a:spcPts val="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25" dirty="0">
                <a:latin typeface="Times New Roman"/>
                <a:cs typeface="Times New Roman"/>
              </a:rPr>
              <a:t>periodo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57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3296412" cy="74523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226218" y="2007108"/>
            <a:ext cx="2390140" cy="1069975"/>
            <a:chOff x="6702218" y="2007107"/>
            <a:chExt cx="2390140" cy="106997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2218" y="2234411"/>
              <a:ext cx="246030" cy="1791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2572" y="2007107"/>
              <a:ext cx="1793748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6592" y="2397251"/>
              <a:ext cx="545592" cy="67970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568952" y="2763012"/>
            <a:ext cx="1320165" cy="680085"/>
            <a:chOff x="3044951" y="2763011"/>
            <a:chExt cx="1320165" cy="6800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4951" y="2988346"/>
              <a:ext cx="228600" cy="2414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7059" y="2763011"/>
              <a:ext cx="630936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8811" y="2763011"/>
              <a:ext cx="915924" cy="679703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4807330" y="1397001"/>
            <a:ext cx="327660" cy="282575"/>
          </a:xfrm>
          <a:custGeom>
            <a:avLst/>
            <a:gdLst/>
            <a:ahLst/>
            <a:cxnLst/>
            <a:rect l="l" t="t" r="r" b="b"/>
            <a:pathLst>
              <a:path w="327660" h="282575">
                <a:moveTo>
                  <a:pt x="237363" y="0"/>
                </a:moveTo>
                <a:lnTo>
                  <a:pt x="233426" y="11429"/>
                </a:lnTo>
                <a:lnTo>
                  <a:pt x="249733" y="18504"/>
                </a:lnTo>
                <a:lnTo>
                  <a:pt x="263779" y="28305"/>
                </a:lnTo>
                <a:lnTo>
                  <a:pt x="292302" y="73852"/>
                </a:lnTo>
                <a:lnTo>
                  <a:pt x="300597" y="115623"/>
                </a:lnTo>
                <a:lnTo>
                  <a:pt x="301625" y="139700"/>
                </a:lnTo>
                <a:lnTo>
                  <a:pt x="300579" y="164580"/>
                </a:lnTo>
                <a:lnTo>
                  <a:pt x="292248" y="207529"/>
                </a:lnTo>
                <a:lnTo>
                  <a:pt x="263826" y="253730"/>
                </a:lnTo>
                <a:lnTo>
                  <a:pt x="233807" y="270763"/>
                </a:lnTo>
                <a:lnTo>
                  <a:pt x="237363" y="282321"/>
                </a:lnTo>
                <a:lnTo>
                  <a:pt x="275859" y="264191"/>
                </a:lnTo>
                <a:lnTo>
                  <a:pt x="304165" y="232917"/>
                </a:lnTo>
                <a:lnTo>
                  <a:pt x="321595" y="191023"/>
                </a:lnTo>
                <a:lnTo>
                  <a:pt x="327406" y="141224"/>
                </a:lnTo>
                <a:lnTo>
                  <a:pt x="325953" y="115339"/>
                </a:lnTo>
                <a:lnTo>
                  <a:pt x="314332" y="69429"/>
                </a:lnTo>
                <a:lnTo>
                  <a:pt x="291209" y="32093"/>
                </a:lnTo>
                <a:lnTo>
                  <a:pt x="257819" y="7379"/>
                </a:lnTo>
                <a:lnTo>
                  <a:pt x="237363" y="0"/>
                </a:lnTo>
                <a:close/>
              </a:path>
              <a:path w="32766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02959" y="1397001"/>
            <a:ext cx="1121410" cy="282575"/>
          </a:xfrm>
          <a:custGeom>
            <a:avLst/>
            <a:gdLst/>
            <a:ahLst/>
            <a:cxnLst/>
            <a:rect l="l" t="t" r="r" b="b"/>
            <a:pathLst>
              <a:path w="1121410" h="282575">
                <a:moveTo>
                  <a:pt x="1031366" y="0"/>
                </a:moveTo>
                <a:lnTo>
                  <a:pt x="1027429" y="11429"/>
                </a:lnTo>
                <a:lnTo>
                  <a:pt x="1043737" y="18504"/>
                </a:lnTo>
                <a:lnTo>
                  <a:pt x="1057782" y="28305"/>
                </a:lnTo>
                <a:lnTo>
                  <a:pt x="1086306" y="73852"/>
                </a:lnTo>
                <a:lnTo>
                  <a:pt x="1094601" y="115623"/>
                </a:lnTo>
                <a:lnTo>
                  <a:pt x="1095628" y="139700"/>
                </a:lnTo>
                <a:lnTo>
                  <a:pt x="1094583" y="164580"/>
                </a:lnTo>
                <a:lnTo>
                  <a:pt x="1086252" y="207529"/>
                </a:lnTo>
                <a:lnTo>
                  <a:pt x="1057830" y="253730"/>
                </a:lnTo>
                <a:lnTo>
                  <a:pt x="1027811" y="270763"/>
                </a:lnTo>
                <a:lnTo>
                  <a:pt x="1031366" y="282321"/>
                </a:lnTo>
                <a:lnTo>
                  <a:pt x="1069863" y="264191"/>
                </a:lnTo>
                <a:lnTo>
                  <a:pt x="1098168" y="232917"/>
                </a:lnTo>
                <a:lnTo>
                  <a:pt x="1115599" y="191023"/>
                </a:lnTo>
                <a:lnTo>
                  <a:pt x="1121410" y="141224"/>
                </a:lnTo>
                <a:lnTo>
                  <a:pt x="1119957" y="115339"/>
                </a:lnTo>
                <a:lnTo>
                  <a:pt x="1108336" y="69429"/>
                </a:lnTo>
                <a:lnTo>
                  <a:pt x="1085213" y="32093"/>
                </a:lnTo>
                <a:lnTo>
                  <a:pt x="1051823" y="7379"/>
                </a:lnTo>
                <a:lnTo>
                  <a:pt x="1031366" y="0"/>
                </a:lnTo>
                <a:close/>
              </a:path>
              <a:path w="11214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29" y="263646"/>
                </a:lnTo>
                <a:lnTo>
                  <a:pt x="63626" y="253730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38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58962" y="4384041"/>
            <a:ext cx="327660" cy="282575"/>
          </a:xfrm>
          <a:custGeom>
            <a:avLst/>
            <a:gdLst/>
            <a:ahLst/>
            <a:cxnLst/>
            <a:rect l="l" t="t" r="r" b="b"/>
            <a:pathLst>
              <a:path w="327659" h="282575">
                <a:moveTo>
                  <a:pt x="237401" y="0"/>
                </a:moveTo>
                <a:lnTo>
                  <a:pt x="233375" y="11430"/>
                </a:lnTo>
                <a:lnTo>
                  <a:pt x="249719" y="18504"/>
                </a:lnTo>
                <a:lnTo>
                  <a:pt x="263777" y="28305"/>
                </a:lnTo>
                <a:lnTo>
                  <a:pt x="292317" y="73852"/>
                </a:lnTo>
                <a:lnTo>
                  <a:pt x="300647" y="115623"/>
                </a:lnTo>
                <a:lnTo>
                  <a:pt x="301688" y="139700"/>
                </a:lnTo>
                <a:lnTo>
                  <a:pt x="300642" y="164580"/>
                </a:lnTo>
                <a:lnTo>
                  <a:pt x="292274" y="207529"/>
                </a:lnTo>
                <a:lnTo>
                  <a:pt x="263794" y="253730"/>
                </a:lnTo>
                <a:lnTo>
                  <a:pt x="233819" y="270764"/>
                </a:lnTo>
                <a:lnTo>
                  <a:pt x="237401" y="282321"/>
                </a:lnTo>
                <a:lnTo>
                  <a:pt x="275909" y="264191"/>
                </a:lnTo>
                <a:lnTo>
                  <a:pt x="304215" y="232918"/>
                </a:lnTo>
                <a:lnTo>
                  <a:pt x="321629" y="191023"/>
                </a:lnTo>
                <a:lnTo>
                  <a:pt x="327431" y="141224"/>
                </a:lnTo>
                <a:lnTo>
                  <a:pt x="325976" y="115339"/>
                </a:lnTo>
                <a:lnTo>
                  <a:pt x="314331" y="69429"/>
                </a:lnTo>
                <a:lnTo>
                  <a:pt x="291238" y="32093"/>
                </a:lnTo>
                <a:lnTo>
                  <a:pt x="257867" y="7379"/>
                </a:lnTo>
                <a:lnTo>
                  <a:pt x="237401" y="0"/>
                </a:lnTo>
                <a:close/>
              </a:path>
              <a:path w="327659" h="282575">
                <a:moveTo>
                  <a:pt x="90042" y="0"/>
                </a:moveTo>
                <a:lnTo>
                  <a:pt x="51628" y="18081"/>
                </a:lnTo>
                <a:lnTo>
                  <a:pt x="23291" y="49403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62" y="212965"/>
                </a:lnTo>
                <a:lnTo>
                  <a:pt x="36100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611" y="270764"/>
                </a:lnTo>
                <a:lnTo>
                  <a:pt x="77528" y="263646"/>
                </a:lnTo>
                <a:lnTo>
                  <a:pt x="63647" y="253730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700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57" y="28305"/>
                </a:lnTo>
                <a:lnTo>
                  <a:pt x="94068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54603" y="4384041"/>
            <a:ext cx="1123315" cy="282575"/>
          </a:xfrm>
          <a:custGeom>
            <a:avLst/>
            <a:gdLst/>
            <a:ahLst/>
            <a:cxnLst/>
            <a:rect l="l" t="t" r="r" b="b"/>
            <a:pathLst>
              <a:path w="1123314" h="282575">
                <a:moveTo>
                  <a:pt x="1032891" y="0"/>
                </a:moveTo>
                <a:lnTo>
                  <a:pt x="1028954" y="11430"/>
                </a:lnTo>
                <a:lnTo>
                  <a:pt x="1045261" y="18504"/>
                </a:lnTo>
                <a:lnTo>
                  <a:pt x="1059307" y="28305"/>
                </a:lnTo>
                <a:lnTo>
                  <a:pt x="1087830" y="73852"/>
                </a:lnTo>
                <a:lnTo>
                  <a:pt x="1096125" y="115623"/>
                </a:lnTo>
                <a:lnTo>
                  <a:pt x="1097153" y="139700"/>
                </a:lnTo>
                <a:lnTo>
                  <a:pt x="1096107" y="164580"/>
                </a:lnTo>
                <a:lnTo>
                  <a:pt x="1087776" y="207529"/>
                </a:lnTo>
                <a:lnTo>
                  <a:pt x="1059354" y="253730"/>
                </a:lnTo>
                <a:lnTo>
                  <a:pt x="1029335" y="270764"/>
                </a:lnTo>
                <a:lnTo>
                  <a:pt x="1032891" y="282321"/>
                </a:lnTo>
                <a:lnTo>
                  <a:pt x="1071387" y="264191"/>
                </a:lnTo>
                <a:lnTo>
                  <a:pt x="1099693" y="232918"/>
                </a:lnTo>
                <a:lnTo>
                  <a:pt x="1117123" y="191023"/>
                </a:lnTo>
                <a:lnTo>
                  <a:pt x="1122934" y="141224"/>
                </a:lnTo>
                <a:lnTo>
                  <a:pt x="1121481" y="115339"/>
                </a:lnTo>
                <a:lnTo>
                  <a:pt x="1109860" y="69429"/>
                </a:lnTo>
                <a:lnTo>
                  <a:pt x="1086737" y="32093"/>
                </a:lnTo>
                <a:lnTo>
                  <a:pt x="1053347" y="7379"/>
                </a:lnTo>
                <a:lnTo>
                  <a:pt x="1032891" y="0"/>
                </a:lnTo>
                <a:close/>
              </a:path>
              <a:path w="1123314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04154" y="4384041"/>
            <a:ext cx="327660" cy="282575"/>
          </a:xfrm>
          <a:custGeom>
            <a:avLst/>
            <a:gdLst/>
            <a:ahLst/>
            <a:cxnLst/>
            <a:rect l="l" t="t" r="r" b="b"/>
            <a:pathLst>
              <a:path w="327660" h="282575">
                <a:moveTo>
                  <a:pt x="237362" y="0"/>
                </a:moveTo>
                <a:lnTo>
                  <a:pt x="233425" y="11430"/>
                </a:lnTo>
                <a:lnTo>
                  <a:pt x="249733" y="18504"/>
                </a:lnTo>
                <a:lnTo>
                  <a:pt x="263779" y="28305"/>
                </a:lnTo>
                <a:lnTo>
                  <a:pt x="292302" y="73852"/>
                </a:lnTo>
                <a:lnTo>
                  <a:pt x="300597" y="115623"/>
                </a:lnTo>
                <a:lnTo>
                  <a:pt x="301625" y="139700"/>
                </a:lnTo>
                <a:lnTo>
                  <a:pt x="300579" y="164580"/>
                </a:lnTo>
                <a:lnTo>
                  <a:pt x="292248" y="207529"/>
                </a:lnTo>
                <a:lnTo>
                  <a:pt x="263826" y="253730"/>
                </a:lnTo>
                <a:lnTo>
                  <a:pt x="233807" y="270764"/>
                </a:lnTo>
                <a:lnTo>
                  <a:pt x="237362" y="282321"/>
                </a:lnTo>
                <a:lnTo>
                  <a:pt x="275859" y="264191"/>
                </a:lnTo>
                <a:lnTo>
                  <a:pt x="304165" y="232918"/>
                </a:lnTo>
                <a:lnTo>
                  <a:pt x="321595" y="191023"/>
                </a:lnTo>
                <a:lnTo>
                  <a:pt x="327406" y="141224"/>
                </a:lnTo>
                <a:lnTo>
                  <a:pt x="325953" y="115339"/>
                </a:lnTo>
                <a:lnTo>
                  <a:pt x="314332" y="69429"/>
                </a:lnTo>
                <a:lnTo>
                  <a:pt x="291209" y="32093"/>
                </a:lnTo>
                <a:lnTo>
                  <a:pt x="257819" y="7379"/>
                </a:lnTo>
                <a:lnTo>
                  <a:pt x="237362" y="0"/>
                </a:lnTo>
                <a:close/>
              </a:path>
              <a:path w="32766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26275" y="4384041"/>
            <a:ext cx="1250950" cy="282575"/>
          </a:xfrm>
          <a:custGeom>
            <a:avLst/>
            <a:gdLst/>
            <a:ahLst/>
            <a:cxnLst/>
            <a:rect l="l" t="t" r="r" b="b"/>
            <a:pathLst>
              <a:path w="1250950" h="282575">
                <a:moveTo>
                  <a:pt x="1160906" y="0"/>
                </a:moveTo>
                <a:lnTo>
                  <a:pt x="1156970" y="11430"/>
                </a:lnTo>
                <a:lnTo>
                  <a:pt x="1173277" y="18504"/>
                </a:lnTo>
                <a:lnTo>
                  <a:pt x="1187322" y="28305"/>
                </a:lnTo>
                <a:lnTo>
                  <a:pt x="1215846" y="73852"/>
                </a:lnTo>
                <a:lnTo>
                  <a:pt x="1224141" y="115623"/>
                </a:lnTo>
                <a:lnTo>
                  <a:pt x="1225169" y="139700"/>
                </a:lnTo>
                <a:lnTo>
                  <a:pt x="1224123" y="164580"/>
                </a:lnTo>
                <a:lnTo>
                  <a:pt x="1215792" y="207529"/>
                </a:lnTo>
                <a:lnTo>
                  <a:pt x="1187370" y="253730"/>
                </a:lnTo>
                <a:lnTo>
                  <a:pt x="1157351" y="270764"/>
                </a:lnTo>
                <a:lnTo>
                  <a:pt x="1160906" y="282321"/>
                </a:lnTo>
                <a:lnTo>
                  <a:pt x="1199403" y="264191"/>
                </a:lnTo>
                <a:lnTo>
                  <a:pt x="1227708" y="232918"/>
                </a:lnTo>
                <a:lnTo>
                  <a:pt x="1245139" y="191023"/>
                </a:lnTo>
                <a:lnTo>
                  <a:pt x="1250950" y="141224"/>
                </a:lnTo>
                <a:lnTo>
                  <a:pt x="1249497" y="115339"/>
                </a:lnTo>
                <a:lnTo>
                  <a:pt x="1237876" y="69429"/>
                </a:lnTo>
                <a:lnTo>
                  <a:pt x="1214753" y="32093"/>
                </a:lnTo>
                <a:lnTo>
                  <a:pt x="1181363" y="7379"/>
                </a:lnTo>
                <a:lnTo>
                  <a:pt x="1160906" y="0"/>
                </a:lnTo>
                <a:close/>
              </a:path>
              <a:path w="12509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658756" y="519133"/>
            <a:ext cx="8830945" cy="60785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spcBef>
                <a:spcPts val="100"/>
              </a:spcBef>
            </a:pPr>
            <a:r>
              <a:rPr sz="2400" spc="-35" dirty="0">
                <a:latin typeface="Times New Roman"/>
                <a:cs typeface="Times New Roman"/>
              </a:rPr>
              <a:t>Definisco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x(t)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come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generico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segnale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sinusoidale: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R="86360" algn="ctr">
              <a:tabLst>
                <a:tab pos="296545" algn="l"/>
                <a:tab pos="636905" algn="l"/>
                <a:tab pos="1892935" algn="l"/>
              </a:tabLst>
            </a:pPr>
            <a:r>
              <a:rPr sz="2400" dirty="0">
                <a:latin typeface="Cambria Math"/>
                <a:cs typeface="Cambria Math"/>
              </a:rPr>
              <a:t>𝑥	𝑡	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</a:t>
            </a:r>
            <a:r>
              <a:rPr sz="2625" spc="7" baseline="-15873" dirty="0">
                <a:latin typeface="Cambria Math"/>
                <a:cs typeface="Cambria Math"/>
              </a:rPr>
              <a:t>𝑝</a:t>
            </a:r>
            <a:r>
              <a:rPr sz="2625" spc="202" baseline="-15873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cos	𝜔𝑡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𝜑</a:t>
            </a:r>
          </a:p>
          <a:p>
            <a:pPr>
              <a:spcBef>
                <a:spcPts val="25"/>
              </a:spcBef>
            </a:pPr>
            <a:endParaRPr sz="2550" dirty="0">
              <a:latin typeface="Cambria Math"/>
              <a:cs typeface="Cambria Math"/>
            </a:endParaRPr>
          </a:p>
          <a:p>
            <a:pPr marL="114300" marR="69215" algn="just">
              <a:lnSpc>
                <a:spcPct val="103299"/>
              </a:lnSpc>
            </a:pPr>
            <a:r>
              <a:rPr sz="2400" spc="-5" dirty="0">
                <a:latin typeface="Times New Roman"/>
                <a:cs typeface="Times New Roman"/>
              </a:rPr>
              <a:t>con </a:t>
            </a:r>
            <a:r>
              <a:rPr sz="2400" spc="-5" dirty="0">
                <a:solidFill>
                  <a:srgbClr val="FF0066"/>
                </a:solidFill>
                <a:latin typeface="Cambria Math"/>
                <a:cs typeface="Cambria Math"/>
              </a:rPr>
              <a:t>𝑿</a:t>
            </a:r>
            <a:r>
              <a:rPr sz="2625" spc="-7" baseline="-15873" dirty="0">
                <a:solidFill>
                  <a:srgbClr val="FF0066"/>
                </a:solidFill>
                <a:latin typeface="Cambria Math"/>
                <a:cs typeface="Cambria Math"/>
              </a:rPr>
              <a:t>𝒑</a:t>
            </a:r>
            <a:r>
              <a:rPr sz="2625" baseline="-15873" dirty="0">
                <a:solidFill>
                  <a:srgbClr val="FF0066"/>
                </a:solidFill>
                <a:latin typeface="Cambria Math"/>
                <a:cs typeface="Cambria Math"/>
              </a:rPr>
              <a:t> </a:t>
            </a:r>
            <a:r>
              <a:rPr sz="2400" b="1" spc="-65" dirty="0">
                <a:solidFill>
                  <a:srgbClr val="FF0066"/>
                </a:solidFill>
                <a:latin typeface="Times New Roman"/>
                <a:cs typeface="Times New Roman"/>
              </a:rPr>
              <a:t>valore 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di </a:t>
            </a:r>
            <a:r>
              <a:rPr sz="2400" b="1" spc="30" dirty="0">
                <a:solidFill>
                  <a:srgbClr val="FF0066"/>
                </a:solidFill>
                <a:latin typeface="Times New Roman"/>
                <a:cs typeface="Times New Roman"/>
              </a:rPr>
              <a:t>picco </a:t>
            </a:r>
            <a:r>
              <a:rPr sz="2400" spc="-65" dirty="0">
                <a:latin typeface="Times New Roman"/>
                <a:cs typeface="Times New Roman"/>
              </a:rPr>
              <a:t>(ampiezza </a:t>
            </a:r>
            <a:r>
              <a:rPr sz="2400" spc="-80" dirty="0">
                <a:latin typeface="Times New Roman"/>
                <a:cs typeface="Times New Roman"/>
              </a:rPr>
              <a:t>della </a:t>
            </a:r>
            <a:r>
              <a:rPr sz="2400" spc="-60" dirty="0">
                <a:latin typeface="Times New Roman"/>
                <a:cs typeface="Times New Roman"/>
              </a:rPr>
              <a:t>sinusoide), </a:t>
            </a:r>
            <a:r>
              <a:rPr sz="2400" spc="-95" dirty="0">
                <a:solidFill>
                  <a:srgbClr val="FF0066"/>
                </a:solidFill>
                <a:latin typeface="Cambria Math"/>
                <a:cs typeface="Cambria Math"/>
              </a:rPr>
              <a:t>𝑚</a:t>
            </a:r>
            <a:r>
              <a:rPr sz="2400" spc="-90" dirty="0">
                <a:solidFill>
                  <a:srgbClr val="FF0066"/>
                </a:solidFill>
                <a:latin typeface="Cambria Math"/>
                <a:cs typeface="Cambria Math"/>
              </a:rPr>
              <a:t> </a:t>
            </a:r>
            <a:r>
              <a:rPr sz="2400" b="1" spc="10" dirty="0">
                <a:solidFill>
                  <a:srgbClr val="FF0066"/>
                </a:solidFill>
                <a:latin typeface="Times New Roman"/>
                <a:cs typeface="Times New Roman"/>
              </a:rPr>
              <a:t>pulsazione </a:t>
            </a:r>
            <a:r>
              <a:rPr sz="2400" spc="-65" dirty="0">
                <a:latin typeface="Times New Roman"/>
                <a:cs typeface="Times New Roman"/>
              </a:rPr>
              <a:t>(in 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radianti/sec),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che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si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può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ottenere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dalla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formula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mbria Math"/>
                <a:cs typeface="Cambria Math"/>
              </a:rPr>
              <a:t>𝜔 = 2𝜋𝑓 </a:t>
            </a:r>
            <a:r>
              <a:rPr sz="2400" spc="-75" dirty="0">
                <a:latin typeface="Times New Roman"/>
                <a:cs typeface="Times New Roman"/>
              </a:rPr>
              <a:t>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0066"/>
                </a:solidFill>
                <a:latin typeface="Times New Roman"/>
                <a:cs typeface="Times New Roman"/>
              </a:rPr>
              <a:t>f </a:t>
            </a:r>
            <a:r>
              <a:rPr sz="2400" b="1" spc="-7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66"/>
                </a:solidFill>
                <a:latin typeface="Times New Roman"/>
                <a:cs typeface="Times New Roman"/>
              </a:rPr>
              <a:t>frequenza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(cicli/sec)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66"/>
                </a:solidFill>
                <a:latin typeface="Cambria Math"/>
                <a:cs typeface="Cambria Math"/>
              </a:rPr>
              <a:t>𝝋</a:t>
            </a:r>
            <a:r>
              <a:rPr sz="2400" spc="65" dirty="0">
                <a:solidFill>
                  <a:srgbClr val="FF0066"/>
                </a:solidFill>
                <a:latin typeface="Cambria Math"/>
                <a:cs typeface="Cambria Math"/>
              </a:rPr>
              <a:t> </a:t>
            </a:r>
            <a:r>
              <a:rPr sz="2400" b="1" spc="-50" dirty="0">
                <a:solidFill>
                  <a:srgbClr val="FF0066"/>
                </a:solidFill>
                <a:latin typeface="Times New Roman"/>
                <a:cs typeface="Times New Roman"/>
              </a:rPr>
              <a:t>la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fase</a:t>
            </a:r>
            <a:r>
              <a:rPr sz="2400" spc="-1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14300"/>
            <a:r>
              <a:rPr sz="2400" spc="5" dirty="0">
                <a:latin typeface="Times New Roman"/>
                <a:cs typeface="Times New Roman"/>
              </a:rPr>
              <a:t>Due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segnali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14300" algn="just"/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5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</a:t>
            </a:r>
            <a:r>
              <a:rPr sz="2400" spc="6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</a:t>
            </a:r>
            <a:r>
              <a:rPr sz="2625" spc="7" baseline="-15873" dirty="0">
                <a:latin typeface="Cambria Math"/>
                <a:cs typeface="Cambria Math"/>
              </a:rPr>
              <a:t>𝑝</a:t>
            </a:r>
            <a:r>
              <a:rPr sz="2625" spc="209" baseline="-15873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cos</a:t>
            </a:r>
            <a:r>
              <a:rPr sz="2400" spc="47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𝜔𝑡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𝜑  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𝑥</a:t>
            </a:r>
            <a:r>
              <a:rPr sz="2625" spc="-37" baseline="-15873" dirty="0">
                <a:latin typeface="Cambria Math"/>
                <a:cs typeface="Cambria Math"/>
              </a:rPr>
              <a:t>1</a:t>
            </a:r>
            <a:r>
              <a:rPr sz="2625" spc="1057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  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𝑋</a:t>
            </a:r>
            <a:r>
              <a:rPr sz="2625" spc="30" baseline="-15873" dirty="0">
                <a:latin typeface="Cambria Math"/>
                <a:cs typeface="Cambria Math"/>
              </a:rPr>
              <a:t>𝑝1</a:t>
            </a:r>
            <a:r>
              <a:rPr sz="2625" spc="172" baseline="-15873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cos</a:t>
            </a:r>
            <a:r>
              <a:rPr sz="2400" spc="48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𝜔𝑡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𝜑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  <a:p>
            <a:pPr>
              <a:spcBef>
                <a:spcPts val="5"/>
              </a:spcBef>
            </a:pPr>
            <a:endParaRPr sz="2600" dirty="0">
              <a:latin typeface="Cambria Math"/>
              <a:cs typeface="Cambria Math"/>
            </a:endParaRPr>
          </a:p>
          <a:p>
            <a:pPr marL="114300">
              <a:tabLst>
                <a:tab pos="1104900" algn="l"/>
                <a:tab pos="1699260" algn="l"/>
                <a:tab pos="2047875" algn="l"/>
                <a:tab pos="2877185" algn="l"/>
                <a:tab pos="3263265" algn="l"/>
                <a:tab pos="3573779" algn="l"/>
                <a:tab pos="4980940" algn="l"/>
                <a:tab pos="5317490" algn="l"/>
                <a:tab pos="6290310" algn="l"/>
                <a:tab pos="7172959" algn="l"/>
                <a:tab pos="7454900" algn="l"/>
                <a:tab pos="7805420" algn="l"/>
              </a:tabLst>
            </a:pPr>
            <a:r>
              <a:rPr sz="2400" spc="-55" dirty="0">
                <a:latin typeface="Times New Roman"/>
                <a:cs typeface="Times New Roman"/>
              </a:rPr>
              <a:t>(quindi	</a:t>
            </a:r>
            <a:r>
              <a:rPr sz="2400" spc="-10" dirty="0">
                <a:latin typeface="Times New Roman"/>
                <a:cs typeface="Times New Roman"/>
              </a:rPr>
              <a:t>con	</a:t>
            </a:r>
            <a:r>
              <a:rPr sz="2400" spc="-105" dirty="0">
                <a:latin typeface="Times New Roman"/>
                <a:cs typeface="Times New Roman"/>
              </a:rPr>
              <a:t>la	</a:t>
            </a:r>
            <a:r>
              <a:rPr sz="2400" spc="-55" dirty="0">
                <a:latin typeface="Times New Roman"/>
                <a:cs typeface="Times New Roman"/>
              </a:rPr>
              <a:t>stessa	</a:t>
            </a:r>
            <a:r>
              <a:rPr sz="2400" dirty="0">
                <a:latin typeface="Cambria Math"/>
                <a:cs typeface="Cambria Math"/>
              </a:rPr>
              <a:t>𝜔	</a:t>
            </a:r>
            <a:r>
              <a:rPr sz="2400" spc="20" dirty="0">
                <a:latin typeface="Times New Roman"/>
                <a:cs typeface="Times New Roman"/>
              </a:rPr>
              <a:t>o	</a:t>
            </a:r>
            <a:r>
              <a:rPr sz="2400" spc="-45" dirty="0">
                <a:latin typeface="Times New Roman"/>
                <a:cs typeface="Times New Roman"/>
              </a:rPr>
              <a:t>frequenza)	</a:t>
            </a:r>
            <a:r>
              <a:rPr sz="2400" spc="-90" dirty="0">
                <a:latin typeface="Times New Roman"/>
                <a:cs typeface="Times New Roman"/>
              </a:rPr>
              <a:t>si	</a:t>
            </a:r>
            <a:r>
              <a:rPr sz="2400" spc="-20" dirty="0">
                <a:latin typeface="Times New Roman"/>
                <a:cs typeface="Times New Roman"/>
              </a:rPr>
              <a:t>dicono	</a:t>
            </a:r>
            <a:r>
              <a:rPr sz="2400" spc="-60" dirty="0">
                <a:latin typeface="Times New Roman"/>
                <a:cs typeface="Times New Roman"/>
              </a:rPr>
              <a:t>sfasati	</a:t>
            </a:r>
            <a:r>
              <a:rPr sz="2400" spc="-70" dirty="0">
                <a:latin typeface="Times New Roman"/>
                <a:cs typeface="Times New Roman"/>
              </a:rPr>
              <a:t>e	</a:t>
            </a:r>
            <a:r>
              <a:rPr sz="2400" spc="-105" dirty="0">
                <a:latin typeface="Times New Roman"/>
                <a:cs typeface="Times New Roman"/>
              </a:rPr>
              <a:t>la	</a:t>
            </a:r>
            <a:r>
              <a:rPr sz="2400" spc="-35" dirty="0">
                <a:latin typeface="Times New Roman"/>
                <a:cs typeface="Times New Roman"/>
              </a:rPr>
              <a:t>quantità</a:t>
            </a:r>
            <a:endParaRPr sz="2400" dirty="0">
              <a:latin typeface="Times New Roman"/>
              <a:cs typeface="Times New Roman"/>
            </a:endParaRPr>
          </a:p>
          <a:p>
            <a:pPr marL="114300">
              <a:tabLst>
                <a:tab pos="6964045" algn="l"/>
              </a:tabLst>
            </a:pPr>
            <a:r>
              <a:rPr sz="2400" spc="-5" dirty="0">
                <a:solidFill>
                  <a:srgbClr val="FF0066"/>
                </a:solidFill>
                <a:latin typeface="Cambria Math"/>
                <a:cs typeface="Cambria Math"/>
              </a:rPr>
              <a:t>𝝋</a:t>
            </a:r>
            <a:r>
              <a:rPr sz="2625" spc="-7" baseline="-15873" dirty="0">
                <a:solidFill>
                  <a:srgbClr val="FF0066"/>
                </a:solidFill>
                <a:latin typeface="Cambria Math"/>
                <a:cs typeface="Cambria Math"/>
              </a:rPr>
              <a:t>𝟏</a:t>
            </a:r>
            <a:r>
              <a:rPr sz="2625" spc="382" baseline="-15873" dirty="0">
                <a:solidFill>
                  <a:srgbClr val="FF0066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0066"/>
                </a:solidFill>
                <a:latin typeface="Cambria Math"/>
                <a:cs typeface="Cambria Math"/>
              </a:rPr>
              <a:t>−</a:t>
            </a:r>
            <a:r>
              <a:rPr sz="2400" spc="20" dirty="0">
                <a:solidFill>
                  <a:srgbClr val="FF0066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0066"/>
                </a:solidFill>
                <a:latin typeface="Cambria Math"/>
                <a:cs typeface="Cambria Math"/>
              </a:rPr>
              <a:t>𝝋</a:t>
            </a:r>
            <a:r>
              <a:rPr sz="2625" spc="-7" baseline="-15873" dirty="0">
                <a:solidFill>
                  <a:srgbClr val="FF0066"/>
                </a:solidFill>
                <a:latin typeface="Cambria Math"/>
                <a:cs typeface="Cambria Math"/>
              </a:rPr>
              <a:t>𝟎</a:t>
            </a:r>
            <a:r>
              <a:rPr sz="2625" spc="494" baseline="-15873" dirty="0">
                <a:solidFill>
                  <a:srgbClr val="FF0066"/>
                </a:solidFill>
                <a:latin typeface="Cambria Math"/>
                <a:cs typeface="Cambria Math"/>
              </a:rPr>
              <a:t> 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viene</a:t>
            </a:r>
            <a:r>
              <a:rPr sz="2400" b="1" spc="2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66"/>
                </a:solidFill>
                <a:latin typeface="Times New Roman"/>
                <a:cs typeface="Times New Roman"/>
              </a:rPr>
              <a:t>definita</a:t>
            </a:r>
            <a:r>
              <a:rPr sz="2400" b="1" spc="3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sfasamento</a:t>
            </a:r>
            <a:r>
              <a:rPr sz="2400" b="1" spc="2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di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𝑥</a:t>
            </a:r>
            <a:r>
              <a:rPr sz="2625" spc="30" baseline="-15873" dirty="0">
                <a:latin typeface="Cambria Math"/>
                <a:cs typeface="Cambria Math"/>
              </a:rPr>
              <a:t>1</a:t>
            </a:r>
            <a:r>
              <a:rPr sz="2400" spc="20" dirty="0">
                <a:latin typeface="Cambria Math"/>
                <a:cs typeface="Cambria Math"/>
              </a:rPr>
              <a:t>(𝑡)</a:t>
            </a:r>
            <a:r>
              <a:rPr sz="2400" spc="8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rispetto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a	</a:t>
            </a:r>
            <a:r>
              <a:rPr sz="2400" spc="15" dirty="0">
                <a:latin typeface="Cambria Math"/>
                <a:cs typeface="Cambria Math"/>
              </a:rPr>
              <a:t>𝑥</a:t>
            </a:r>
            <a:r>
              <a:rPr sz="2625" spc="22" baseline="-15873" dirty="0">
                <a:latin typeface="Cambria Math"/>
                <a:cs typeface="Cambria Math"/>
              </a:rPr>
              <a:t>0</a:t>
            </a:r>
            <a:r>
              <a:rPr sz="2400" spc="15" dirty="0">
                <a:latin typeface="Cambria Math"/>
                <a:cs typeface="Cambria Math"/>
              </a:rPr>
              <a:t>(𝑡)</a:t>
            </a:r>
            <a:r>
              <a:rPr sz="2400" spc="1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14300"/>
            <a:r>
              <a:rPr sz="2400" spc="-130" dirty="0">
                <a:latin typeface="Times New Roman"/>
                <a:cs typeface="Times New Roman"/>
              </a:rPr>
              <a:t>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lo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sfasamento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è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nullo,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due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segnali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si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dicono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fase.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8323833" y="6465214"/>
            <a:ext cx="30987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T" smtClean="0"/>
              <a:pPr marL="38100">
                <a:lnSpc>
                  <a:spcPts val="1240"/>
                </a:lnSpc>
              </a:pPr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6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3296412" cy="7452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316481" y="2007108"/>
            <a:ext cx="2654935" cy="680085"/>
            <a:chOff x="792480" y="2007107"/>
            <a:chExt cx="2654935" cy="6800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480" y="2179319"/>
              <a:ext cx="237744" cy="2331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496" y="2292095"/>
              <a:ext cx="335279" cy="3124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088" y="2007107"/>
              <a:ext cx="1171956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0532" y="2007107"/>
              <a:ext cx="65836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3912" y="2007107"/>
              <a:ext cx="1103376" cy="67970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226218" y="2007108"/>
            <a:ext cx="2390140" cy="1069975"/>
            <a:chOff x="6702218" y="2007107"/>
            <a:chExt cx="2390140" cy="106997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2218" y="2234411"/>
              <a:ext cx="246030" cy="1791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2572" y="2007107"/>
              <a:ext cx="1793748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6592" y="2397251"/>
              <a:ext cx="545592" cy="67970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68019" y="2940921"/>
            <a:ext cx="1295047" cy="30107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568952" y="2763012"/>
            <a:ext cx="1320165" cy="680085"/>
            <a:chOff x="3044951" y="2763011"/>
            <a:chExt cx="1320165" cy="68008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4951" y="2988346"/>
              <a:ext cx="228600" cy="2414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7059" y="2763011"/>
              <a:ext cx="630936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48811" y="2763011"/>
              <a:ext cx="915924" cy="679703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4807330" y="1397001"/>
            <a:ext cx="327660" cy="282575"/>
          </a:xfrm>
          <a:custGeom>
            <a:avLst/>
            <a:gdLst/>
            <a:ahLst/>
            <a:cxnLst/>
            <a:rect l="l" t="t" r="r" b="b"/>
            <a:pathLst>
              <a:path w="327660" h="282575">
                <a:moveTo>
                  <a:pt x="237363" y="0"/>
                </a:moveTo>
                <a:lnTo>
                  <a:pt x="233426" y="11429"/>
                </a:lnTo>
                <a:lnTo>
                  <a:pt x="249733" y="18504"/>
                </a:lnTo>
                <a:lnTo>
                  <a:pt x="263779" y="28305"/>
                </a:lnTo>
                <a:lnTo>
                  <a:pt x="292302" y="73852"/>
                </a:lnTo>
                <a:lnTo>
                  <a:pt x="300597" y="115623"/>
                </a:lnTo>
                <a:lnTo>
                  <a:pt x="301625" y="139700"/>
                </a:lnTo>
                <a:lnTo>
                  <a:pt x="300579" y="164580"/>
                </a:lnTo>
                <a:lnTo>
                  <a:pt x="292248" y="207529"/>
                </a:lnTo>
                <a:lnTo>
                  <a:pt x="263826" y="253730"/>
                </a:lnTo>
                <a:lnTo>
                  <a:pt x="233807" y="270763"/>
                </a:lnTo>
                <a:lnTo>
                  <a:pt x="237363" y="282321"/>
                </a:lnTo>
                <a:lnTo>
                  <a:pt x="275859" y="264191"/>
                </a:lnTo>
                <a:lnTo>
                  <a:pt x="304165" y="232917"/>
                </a:lnTo>
                <a:lnTo>
                  <a:pt x="321595" y="191023"/>
                </a:lnTo>
                <a:lnTo>
                  <a:pt x="327406" y="141224"/>
                </a:lnTo>
                <a:lnTo>
                  <a:pt x="325953" y="115339"/>
                </a:lnTo>
                <a:lnTo>
                  <a:pt x="314332" y="69429"/>
                </a:lnTo>
                <a:lnTo>
                  <a:pt x="291209" y="32093"/>
                </a:lnTo>
                <a:lnTo>
                  <a:pt x="257819" y="7379"/>
                </a:lnTo>
                <a:lnTo>
                  <a:pt x="237363" y="0"/>
                </a:lnTo>
                <a:close/>
              </a:path>
              <a:path w="32766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2959" y="1397001"/>
            <a:ext cx="1121410" cy="282575"/>
          </a:xfrm>
          <a:custGeom>
            <a:avLst/>
            <a:gdLst/>
            <a:ahLst/>
            <a:cxnLst/>
            <a:rect l="l" t="t" r="r" b="b"/>
            <a:pathLst>
              <a:path w="1121410" h="282575">
                <a:moveTo>
                  <a:pt x="1031366" y="0"/>
                </a:moveTo>
                <a:lnTo>
                  <a:pt x="1027429" y="11429"/>
                </a:lnTo>
                <a:lnTo>
                  <a:pt x="1043737" y="18504"/>
                </a:lnTo>
                <a:lnTo>
                  <a:pt x="1057782" y="28305"/>
                </a:lnTo>
                <a:lnTo>
                  <a:pt x="1086306" y="73852"/>
                </a:lnTo>
                <a:lnTo>
                  <a:pt x="1094601" y="115623"/>
                </a:lnTo>
                <a:lnTo>
                  <a:pt x="1095628" y="139700"/>
                </a:lnTo>
                <a:lnTo>
                  <a:pt x="1094583" y="164580"/>
                </a:lnTo>
                <a:lnTo>
                  <a:pt x="1086252" y="207529"/>
                </a:lnTo>
                <a:lnTo>
                  <a:pt x="1057830" y="253730"/>
                </a:lnTo>
                <a:lnTo>
                  <a:pt x="1027811" y="270763"/>
                </a:lnTo>
                <a:lnTo>
                  <a:pt x="1031366" y="282321"/>
                </a:lnTo>
                <a:lnTo>
                  <a:pt x="1069863" y="264191"/>
                </a:lnTo>
                <a:lnTo>
                  <a:pt x="1098168" y="232917"/>
                </a:lnTo>
                <a:lnTo>
                  <a:pt x="1115599" y="191023"/>
                </a:lnTo>
                <a:lnTo>
                  <a:pt x="1121410" y="141224"/>
                </a:lnTo>
                <a:lnTo>
                  <a:pt x="1119957" y="115339"/>
                </a:lnTo>
                <a:lnTo>
                  <a:pt x="1108336" y="69429"/>
                </a:lnTo>
                <a:lnTo>
                  <a:pt x="1085213" y="32093"/>
                </a:lnTo>
                <a:lnTo>
                  <a:pt x="1051823" y="7379"/>
                </a:lnTo>
                <a:lnTo>
                  <a:pt x="1031366" y="0"/>
                </a:lnTo>
                <a:close/>
              </a:path>
              <a:path w="11214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29" y="263646"/>
                </a:lnTo>
                <a:lnTo>
                  <a:pt x="63626" y="253730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38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01463" y="3644901"/>
            <a:ext cx="327660" cy="282575"/>
          </a:xfrm>
          <a:custGeom>
            <a:avLst/>
            <a:gdLst/>
            <a:ahLst/>
            <a:cxnLst/>
            <a:rect l="l" t="t" r="r" b="b"/>
            <a:pathLst>
              <a:path w="327660" h="282575">
                <a:moveTo>
                  <a:pt x="237362" y="0"/>
                </a:moveTo>
                <a:lnTo>
                  <a:pt x="233425" y="11430"/>
                </a:lnTo>
                <a:lnTo>
                  <a:pt x="249733" y="18504"/>
                </a:lnTo>
                <a:lnTo>
                  <a:pt x="263778" y="28305"/>
                </a:lnTo>
                <a:lnTo>
                  <a:pt x="292302" y="73852"/>
                </a:lnTo>
                <a:lnTo>
                  <a:pt x="300597" y="115623"/>
                </a:lnTo>
                <a:lnTo>
                  <a:pt x="301625" y="139700"/>
                </a:lnTo>
                <a:lnTo>
                  <a:pt x="300579" y="164580"/>
                </a:lnTo>
                <a:lnTo>
                  <a:pt x="292248" y="207529"/>
                </a:lnTo>
                <a:lnTo>
                  <a:pt x="263826" y="253730"/>
                </a:lnTo>
                <a:lnTo>
                  <a:pt x="233807" y="270763"/>
                </a:lnTo>
                <a:lnTo>
                  <a:pt x="237362" y="282320"/>
                </a:lnTo>
                <a:lnTo>
                  <a:pt x="275859" y="264191"/>
                </a:lnTo>
                <a:lnTo>
                  <a:pt x="304164" y="232918"/>
                </a:lnTo>
                <a:lnTo>
                  <a:pt x="321595" y="191023"/>
                </a:lnTo>
                <a:lnTo>
                  <a:pt x="327406" y="141224"/>
                </a:lnTo>
                <a:lnTo>
                  <a:pt x="325953" y="115339"/>
                </a:lnTo>
                <a:lnTo>
                  <a:pt x="314332" y="69429"/>
                </a:lnTo>
                <a:lnTo>
                  <a:pt x="291209" y="32093"/>
                </a:lnTo>
                <a:lnTo>
                  <a:pt x="257819" y="7379"/>
                </a:lnTo>
                <a:lnTo>
                  <a:pt x="237362" y="0"/>
                </a:lnTo>
                <a:close/>
              </a:path>
              <a:path w="32766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24353" y="5447665"/>
            <a:ext cx="362585" cy="293370"/>
          </a:xfrm>
          <a:custGeom>
            <a:avLst/>
            <a:gdLst/>
            <a:ahLst/>
            <a:cxnLst/>
            <a:rect l="l" t="t" r="r" b="b"/>
            <a:pathLst>
              <a:path w="362585" h="293370">
                <a:moveTo>
                  <a:pt x="212852" y="0"/>
                </a:moveTo>
                <a:lnTo>
                  <a:pt x="174878" y="0"/>
                </a:lnTo>
                <a:lnTo>
                  <a:pt x="101346" y="254012"/>
                </a:lnTo>
                <a:lnTo>
                  <a:pt x="48768" y="138557"/>
                </a:lnTo>
                <a:lnTo>
                  <a:pt x="0" y="160845"/>
                </a:lnTo>
                <a:lnTo>
                  <a:pt x="4571" y="172008"/>
                </a:lnTo>
                <a:lnTo>
                  <a:pt x="29718" y="160845"/>
                </a:lnTo>
                <a:lnTo>
                  <a:pt x="91440" y="293306"/>
                </a:lnTo>
                <a:lnTo>
                  <a:pt x="105790" y="293306"/>
                </a:lnTo>
                <a:lnTo>
                  <a:pt x="185928" y="19812"/>
                </a:lnTo>
                <a:lnTo>
                  <a:pt x="194437" y="19812"/>
                </a:lnTo>
                <a:lnTo>
                  <a:pt x="194437" y="20066"/>
                </a:lnTo>
                <a:lnTo>
                  <a:pt x="362077" y="20066"/>
                </a:lnTo>
                <a:lnTo>
                  <a:pt x="362077" y="254"/>
                </a:lnTo>
                <a:lnTo>
                  <a:pt x="212852" y="254"/>
                </a:lnTo>
                <a:lnTo>
                  <a:pt x="212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72540" y="566165"/>
            <a:ext cx="8816975" cy="5337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algn="just">
              <a:spcBef>
                <a:spcPts val="100"/>
              </a:spcBef>
            </a:pPr>
            <a:r>
              <a:rPr sz="2400" spc="-35" dirty="0">
                <a:latin typeface="Times New Roman"/>
                <a:cs typeface="Times New Roman"/>
              </a:rPr>
              <a:t>Definisco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x(t)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come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generico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segnale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sinusoidale: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2550">
              <a:latin typeface="Times New Roman"/>
              <a:cs typeface="Times New Roman"/>
            </a:endParaRPr>
          </a:p>
          <a:p>
            <a:pPr marR="123825" algn="ctr">
              <a:tabLst>
                <a:tab pos="296545" algn="l"/>
                <a:tab pos="636905" algn="l"/>
                <a:tab pos="1892935" algn="l"/>
              </a:tabLst>
            </a:pPr>
            <a:r>
              <a:rPr sz="2400" dirty="0">
                <a:latin typeface="Cambria Math"/>
                <a:cs typeface="Cambria Math"/>
              </a:rPr>
              <a:t>𝑥	𝑡	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</a:t>
            </a:r>
            <a:r>
              <a:rPr sz="2625" spc="7" baseline="-15873" dirty="0">
                <a:latin typeface="Cambria Math"/>
                <a:cs typeface="Cambria Math"/>
              </a:rPr>
              <a:t>𝑝</a:t>
            </a:r>
            <a:r>
              <a:rPr sz="2625" spc="202" baseline="-15873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cos	𝜔𝑡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𝜑</a:t>
            </a:r>
            <a:endParaRPr sz="2400">
              <a:latin typeface="Cambria Math"/>
              <a:cs typeface="Cambria Math"/>
            </a:endParaRPr>
          </a:p>
          <a:p>
            <a:pPr>
              <a:spcBef>
                <a:spcPts val="25"/>
              </a:spcBef>
            </a:pPr>
            <a:endParaRPr sz="2550">
              <a:latin typeface="Cambria Math"/>
              <a:cs typeface="Cambria Math"/>
            </a:endParaRPr>
          </a:p>
          <a:p>
            <a:pPr marL="88900" marR="81280" algn="just">
              <a:lnSpc>
                <a:spcPct val="103299"/>
              </a:lnSpc>
            </a:pPr>
            <a:r>
              <a:rPr sz="2400" spc="-5" dirty="0">
                <a:latin typeface="Times New Roman"/>
                <a:cs typeface="Times New Roman"/>
              </a:rPr>
              <a:t>con </a:t>
            </a:r>
            <a:r>
              <a:rPr sz="2400" spc="-5" dirty="0">
                <a:solidFill>
                  <a:srgbClr val="FF0066"/>
                </a:solidFill>
                <a:latin typeface="Cambria Math"/>
                <a:cs typeface="Cambria Math"/>
              </a:rPr>
              <a:t>𝑿</a:t>
            </a:r>
            <a:r>
              <a:rPr sz="2625" spc="-7" baseline="-15873" dirty="0">
                <a:solidFill>
                  <a:srgbClr val="FF0066"/>
                </a:solidFill>
                <a:latin typeface="Cambria Math"/>
                <a:cs typeface="Cambria Math"/>
              </a:rPr>
              <a:t>𝒑</a:t>
            </a:r>
            <a:r>
              <a:rPr sz="2625" baseline="-15873" dirty="0">
                <a:solidFill>
                  <a:srgbClr val="FF0066"/>
                </a:solidFill>
                <a:latin typeface="Cambria Math"/>
                <a:cs typeface="Cambria Math"/>
              </a:rPr>
              <a:t> </a:t>
            </a:r>
            <a:r>
              <a:rPr sz="2400" b="1" spc="-65" dirty="0">
                <a:solidFill>
                  <a:srgbClr val="FF0066"/>
                </a:solidFill>
                <a:latin typeface="Times New Roman"/>
                <a:cs typeface="Times New Roman"/>
              </a:rPr>
              <a:t>valore 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di </a:t>
            </a:r>
            <a:r>
              <a:rPr sz="2400" b="1" spc="30" dirty="0">
                <a:solidFill>
                  <a:srgbClr val="FF0066"/>
                </a:solidFill>
                <a:latin typeface="Times New Roman"/>
                <a:cs typeface="Times New Roman"/>
              </a:rPr>
              <a:t>picco </a:t>
            </a:r>
            <a:r>
              <a:rPr sz="2400" spc="-65" dirty="0">
                <a:latin typeface="Times New Roman"/>
                <a:cs typeface="Times New Roman"/>
              </a:rPr>
              <a:t>(ampiezza </a:t>
            </a:r>
            <a:r>
              <a:rPr sz="2400" spc="-80" dirty="0">
                <a:latin typeface="Times New Roman"/>
                <a:cs typeface="Times New Roman"/>
              </a:rPr>
              <a:t>della </a:t>
            </a:r>
            <a:r>
              <a:rPr sz="2400" spc="-60" dirty="0">
                <a:latin typeface="Times New Roman"/>
                <a:cs typeface="Times New Roman"/>
              </a:rPr>
              <a:t>sinusoide), </a:t>
            </a:r>
            <a:r>
              <a:rPr sz="2400" spc="-95" dirty="0">
                <a:solidFill>
                  <a:srgbClr val="FF0066"/>
                </a:solidFill>
                <a:latin typeface="Cambria Math"/>
                <a:cs typeface="Cambria Math"/>
              </a:rPr>
              <a:t>𝑚</a:t>
            </a:r>
            <a:r>
              <a:rPr sz="2400" spc="-90" dirty="0">
                <a:solidFill>
                  <a:srgbClr val="FF0066"/>
                </a:solidFill>
                <a:latin typeface="Cambria Math"/>
                <a:cs typeface="Cambria Math"/>
              </a:rPr>
              <a:t> </a:t>
            </a:r>
            <a:r>
              <a:rPr sz="2400" b="1" spc="10" dirty="0">
                <a:solidFill>
                  <a:srgbClr val="FF0066"/>
                </a:solidFill>
                <a:latin typeface="Times New Roman"/>
                <a:cs typeface="Times New Roman"/>
              </a:rPr>
              <a:t>pulsazione </a:t>
            </a:r>
            <a:r>
              <a:rPr sz="2400" spc="-65" dirty="0">
                <a:latin typeface="Times New Roman"/>
                <a:cs typeface="Times New Roman"/>
              </a:rPr>
              <a:t>(in 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radianti/sec),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che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si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può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ottenere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dalla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formula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mbria Math"/>
                <a:cs typeface="Cambria Math"/>
              </a:rPr>
              <a:t>𝜔 = 2𝜋𝑓 </a:t>
            </a:r>
            <a:r>
              <a:rPr sz="2400" spc="-75" dirty="0">
                <a:latin typeface="Times New Roman"/>
                <a:cs typeface="Times New Roman"/>
              </a:rPr>
              <a:t>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0066"/>
                </a:solidFill>
                <a:latin typeface="Times New Roman"/>
                <a:cs typeface="Times New Roman"/>
              </a:rPr>
              <a:t>f </a:t>
            </a:r>
            <a:r>
              <a:rPr sz="2400" b="1" spc="-7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66"/>
                </a:solidFill>
                <a:latin typeface="Times New Roman"/>
                <a:cs typeface="Times New Roman"/>
              </a:rPr>
              <a:t>frequenza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(cicli/sec)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66"/>
                </a:solidFill>
                <a:latin typeface="Cambria Math"/>
                <a:cs typeface="Cambria Math"/>
              </a:rPr>
              <a:t>𝝋</a:t>
            </a:r>
            <a:r>
              <a:rPr sz="2400" spc="65" dirty="0">
                <a:solidFill>
                  <a:srgbClr val="FF0066"/>
                </a:solidFill>
                <a:latin typeface="Cambria Math"/>
                <a:cs typeface="Cambria Math"/>
              </a:rPr>
              <a:t> </a:t>
            </a:r>
            <a:r>
              <a:rPr sz="2400" b="1" spc="-50" dirty="0">
                <a:solidFill>
                  <a:srgbClr val="FF0066"/>
                </a:solidFill>
                <a:latin typeface="Times New Roman"/>
                <a:cs typeface="Times New Roman"/>
              </a:rPr>
              <a:t>la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fase</a:t>
            </a:r>
            <a:r>
              <a:rPr sz="2400" spc="-1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88900" algn="just"/>
            <a:r>
              <a:rPr sz="2400" spc="-40" dirty="0">
                <a:latin typeface="Times New Roman"/>
                <a:cs typeface="Times New Roman"/>
              </a:rPr>
              <a:t>Per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 </a:t>
            </a:r>
            <a:r>
              <a:rPr sz="2400" spc="-75" dirty="0">
                <a:latin typeface="Times New Roman"/>
                <a:cs typeface="Times New Roman"/>
              </a:rPr>
              <a:t>segnale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sinusoidale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5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</a:t>
            </a:r>
            <a:r>
              <a:rPr sz="2400" spc="605" dirty="0">
                <a:latin typeface="Cambria Math"/>
                <a:cs typeface="Cambria Math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così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definito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si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ha: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88900" algn="just"/>
            <a:r>
              <a:rPr sz="2400" dirty="0">
                <a:latin typeface="Cambria Math"/>
                <a:cs typeface="Cambria Math"/>
              </a:rPr>
              <a:t>𝑋</a:t>
            </a:r>
            <a:r>
              <a:rPr sz="2400" spc="1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>
              <a:spcBef>
                <a:spcPts val="5"/>
              </a:spcBef>
            </a:pPr>
            <a:endParaRPr sz="3600">
              <a:latin typeface="Cambria Math"/>
              <a:cs typeface="Cambria Math"/>
            </a:endParaRPr>
          </a:p>
          <a:p>
            <a:pPr marL="88900" algn="just">
              <a:lnSpc>
                <a:spcPts val="2260"/>
              </a:lnSpc>
            </a:pPr>
            <a:r>
              <a:rPr sz="3600" baseline="1157" dirty="0">
                <a:latin typeface="Cambria Math"/>
                <a:cs typeface="Cambria Math"/>
              </a:rPr>
              <a:t>𝑋</a:t>
            </a:r>
            <a:r>
              <a:rPr sz="3600" spc="247" baseline="1157" dirty="0">
                <a:latin typeface="Cambria Math"/>
                <a:cs typeface="Cambria Math"/>
              </a:rPr>
              <a:t> </a:t>
            </a:r>
            <a:r>
              <a:rPr sz="3600" baseline="1157" dirty="0">
                <a:latin typeface="Cambria Math"/>
                <a:cs typeface="Cambria Math"/>
              </a:rPr>
              <a:t>=</a:t>
            </a:r>
            <a:r>
              <a:rPr sz="3600" spc="150" baseline="1157" dirty="0">
                <a:latin typeface="Cambria Math"/>
                <a:cs typeface="Cambria Math"/>
              </a:rPr>
              <a:t> </a:t>
            </a:r>
            <a:r>
              <a:rPr sz="3600" spc="195" baseline="37037" dirty="0">
                <a:latin typeface="Cambria Math"/>
                <a:cs typeface="Cambria Math"/>
              </a:rPr>
              <a:t>𝑋</a:t>
            </a:r>
            <a:r>
              <a:rPr sz="2625" spc="195" baseline="36507" dirty="0">
                <a:latin typeface="Cambria Math"/>
                <a:cs typeface="Cambria Math"/>
              </a:rPr>
              <a:t>𝑝</a:t>
            </a:r>
            <a:r>
              <a:rPr sz="2400" spc="130" dirty="0">
                <a:latin typeface="Cambria Math"/>
                <a:cs typeface="Cambria Math"/>
              </a:rPr>
              <a:t>/</a:t>
            </a:r>
            <a:endParaRPr sz="2400">
              <a:latin typeface="Cambria Math"/>
              <a:cs typeface="Cambria Math"/>
            </a:endParaRPr>
          </a:p>
          <a:p>
            <a:pPr marL="1346200">
              <a:lnSpc>
                <a:spcPts val="2260"/>
              </a:lnSpc>
            </a:pPr>
            <a:r>
              <a:rPr sz="2400" dirty="0"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8323833" y="6465214"/>
            <a:ext cx="30987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T" smtClean="0"/>
              <a:pPr marL="38100">
                <a:lnSpc>
                  <a:spcPts val="1240"/>
                </a:lnSpc>
              </a:pPr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90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2"/>
          <p:cNvSpPr txBox="1"/>
          <p:nvPr/>
        </p:nvSpPr>
        <p:spPr>
          <a:xfrm>
            <a:off x="3975100" y="3040472"/>
            <a:ext cx="3873499" cy="707846"/>
          </a:xfrm>
          <a:prstGeom prst="rect">
            <a:avLst/>
          </a:prstGeom>
          <a:solidFill>
            <a:srgbClr val="D6DBE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Conduttimetria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6531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745490"/>
            <a:chOff x="0" y="0"/>
            <a:chExt cx="9144000" cy="745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66672" cy="7452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280" y="0"/>
              <a:ext cx="1956816" cy="7452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4" y="0"/>
              <a:ext cx="588263" cy="745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3576" y="0"/>
              <a:ext cx="5730239" cy="74523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571244" y="505969"/>
            <a:ext cx="3997960" cy="680085"/>
            <a:chOff x="47244" y="505968"/>
            <a:chExt cx="3997960" cy="68008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" y="505968"/>
              <a:ext cx="2732532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592" y="505968"/>
              <a:ext cx="1594104" cy="6797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97939" y="566166"/>
            <a:ext cx="8675370" cy="3357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spcBef>
                <a:spcPts val="100"/>
              </a:spcBef>
            </a:pPr>
            <a:r>
              <a:rPr sz="2400" b="1" spc="-10" dirty="0">
                <a:solidFill>
                  <a:srgbClr val="FF0066"/>
                </a:solidFill>
                <a:latin typeface="Times New Roman"/>
                <a:cs typeface="Times New Roman"/>
              </a:rPr>
              <a:t>Rappresentazione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FF0066"/>
                </a:solidFill>
                <a:latin typeface="Times New Roman"/>
                <a:cs typeface="Times New Roman"/>
              </a:rPr>
              <a:t>vettoriale</a:t>
            </a:r>
            <a:endParaRPr sz="240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63500"/>
            <a:r>
              <a:rPr sz="2400" spc="-45" dirty="0">
                <a:latin typeface="Times New Roman"/>
                <a:cs typeface="Times New Roman"/>
              </a:rPr>
              <a:t>Consideriamo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generico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segnale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sinusoidale:</a:t>
            </a:r>
            <a:endParaRPr sz="2400">
              <a:latin typeface="Times New Roman"/>
              <a:cs typeface="Times New Roman"/>
            </a:endParaRPr>
          </a:p>
          <a:p>
            <a:pPr marL="139700">
              <a:spcBef>
                <a:spcPts val="15"/>
              </a:spcBef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-30" dirty="0">
                <a:latin typeface="Cambria Math"/>
                <a:cs typeface="Cambria Math"/>
              </a:rPr>
              <a:t>𝑌</a:t>
            </a:r>
            <a:r>
              <a:rPr sz="2625" spc="-44" baseline="-15873" dirty="0">
                <a:latin typeface="Cambria Math"/>
                <a:cs typeface="Cambria Math"/>
              </a:rPr>
              <a:t>𝑀</a:t>
            </a:r>
            <a:r>
              <a:rPr sz="2400" spc="-30" dirty="0">
                <a:latin typeface="Cambria Math"/>
                <a:cs typeface="Cambria Math"/>
              </a:rPr>
              <a:t>sin(𝜔𝑡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𝜑)</a:t>
            </a:r>
            <a:endParaRPr sz="2400">
              <a:latin typeface="Cambria Math"/>
              <a:cs typeface="Cambria Math"/>
            </a:endParaRPr>
          </a:p>
          <a:p>
            <a:pPr>
              <a:spcBef>
                <a:spcPts val="40"/>
              </a:spcBef>
            </a:pPr>
            <a:endParaRPr sz="2400">
              <a:latin typeface="Cambria Math"/>
              <a:cs typeface="Cambria Math"/>
            </a:endParaRPr>
          </a:p>
          <a:p>
            <a:pPr marL="63500" marR="43180">
              <a:lnSpc>
                <a:spcPct val="1004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Esso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può </a:t>
            </a:r>
            <a:r>
              <a:rPr sz="2400" spc="-60" dirty="0">
                <a:latin typeface="Times New Roman"/>
                <a:cs typeface="Times New Roman"/>
              </a:rPr>
              <a:t>essere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immaginato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come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generato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dalla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rotazione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di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vettore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di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lunghezza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Cambria Math"/>
                <a:cs typeface="Cambria Math"/>
              </a:rPr>
              <a:t>𝑌</a:t>
            </a:r>
            <a:r>
              <a:rPr sz="2625" spc="-142" baseline="-15873" dirty="0">
                <a:latin typeface="Cambria Math"/>
                <a:cs typeface="Cambria Math"/>
              </a:rPr>
              <a:t>𝑀</a:t>
            </a:r>
            <a:r>
              <a:rPr sz="2400" spc="-9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alla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velocità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𝜔</a:t>
            </a:r>
            <a:r>
              <a:rPr sz="2400" spc="-1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63500" marR="1233805">
              <a:lnSpc>
                <a:spcPts val="2890"/>
              </a:lnSpc>
              <a:spcBef>
                <a:spcPts val="75"/>
              </a:spcBef>
            </a:pPr>
            <a:r>
              <a:rPr sz="2400" spc="-95" dirty="0">
                <a:latin typeface="Times New Roman"/>
                <a:cs typeface="Times New Roman"/>
              </a:rPr>
              <a:t>La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sinusoide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rappresenta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l’andamento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dell’ordinata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del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vettore.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Nel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caso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di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mbria Math"/>
                <a:cs typeface="Cambria Math"/>
              </a:rPr>
              <a:t>𝜑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si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ha: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9364" y="3861083"/>
            <a:ext cx="6113399" cy="295757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323833" y="6465214"/>
            <a:ext cx="30987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T" smtClean="0"/>
              <a:pPr marL="38100">
                <a:lnSpc>
                  <a:spcPts val="1240"/>
                </a:lnSpc>
              </a:pPr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21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739" y="31242"/>
            <a:ext cx="812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Circuiti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resistenze-condensatori</a:t>
            </a:r>
            <a:r>
              <a:rPr sz="2800" b="1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 regime </a:t>
            </a:r>
            <a:r>
              <a:rPr sz="28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sinusoidale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2739" y="788479"/>
            <a:ext cx="2600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Times New Roman"/>
                <a:cs typeface="Times New Roman"/>
              </a:rPr>
              <a:t>Nel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caso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di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φ≠0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si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ha: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674" y="1484757"/>
            <a:ext cx="4311347" cy="17746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61968"/>
            <a:ext cx="2743200" cy="15388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188</a:t>
            </a:r>
          </a:p>
        </p:txBody>
      </p:sp>
    </p:spTree>
    <p:extLst>
      <p:ext uri="{BB962C8B-B14F-4D97-AF65-F5344CB8AC3E}">
        <p14:creationId xmlns:p14="http://schemas.microsoft.com/office/powerpoint/2010/main" val="3660682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745490"/>
            <a:chOff x="0" y="0"/>
            <a:chExt cx="9144000" cy="745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66672" cy="7452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280" y="0"/>
              <a:ext cx="1956816" cy="7452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704" y="0"/>
              <a:ext cx="588263" cy="745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3576" y="0"/>
              <a:ext cx="5730239" cy="74523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675194" y="587890"/>
            <a:ext cx="8666480" cy="2982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Relazione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66"/>
                </a:solidFill>
                <a:latin typeface="Times New Roman"/>
                <a:cs typeface="Times New Roman"/>
              </a:rPr>
              <a:t>di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fase</a:t>
            </a:r>
            <a:r>
              <a:rPr sz="2400" b="1" spc="1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70" dirty="0">
                <a:solidFill>
                  <a:srgbClr val="FF0066"/>
                </a:solidFill>
                <a:latin typeface="Times New Roman"/>
                <a:cs typeface="Times New Roman"/>
              </a:rPr>
              <a:t>per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un</a:t>
            </a:r>
            <a:r>
              <a:rPr sz="2400" b="1" spc="-1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circuito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FF0066"/>
                </a:solidFill>
                <a:latin typeface="Times New Roman"/>
                <a:cs typeface="Times New Roman"/>
              </a:rPr>
              <a:t>completamente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u="heavy" spc="-35" dirty="0">
                <a:solidFill>
                  <a:srgbClr val="FF0066"/>
                </a:solidFill>
                <a:uFill>
                  <a:solidFill>
                    <a:srgbClr val="FF0066"/>
                  </a:solidFill>
                </a:uFill>
                <a:latin typeface="Times New Roman"/>
                <a:cs typeface="Times New Roman"/>
              </a:rPr>
              <a:t>RESISTIVO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 marR="5080" algn="just"/>
            <a:r>
              <a:rPr sz="2400" spc="-55" dirty="0">
                <a:latin typeface="Times New Roman"/>
                <a:cs typeface="Times New Roman"/>
              </a:rPr>
              <a:t>Ricordiamoci che </a:t>
            </a:r>
            <a:r>
              <a:rPr sz="2400" spc="-50" dirty="0">
                <a:latin typeface="Times New Roman"/>
                <a:cs typeface="Times New Roman"/>
              </a:rPr>
              <a:t>in </a:t>
            </a:r>
            <a:r>
              <a:rPr sz="2400" spc="-55" dirty="0">
                <a:latin typeface="Times New Roman"/>
                <a:cs typeface="Times New Roman"/>
              </a:rPr>
              <a:t>ogni </a:t>
            </a:r>
            <a:r>
              <a:rPr sz="2400" spc="-45" dirty="0">
                <a:latin typeface="Times New Roman"/>
                <a:cs typeface="Times New Roman"/>
              </a:rPr>
              <a:t>istante, </a:t>
            </a:r>
            <a:r>
              <a:rPr sz="2400" spc="-105" dirty="0">
                <a:latin typeface="Times New Roman"/>
                <a:cs typeface="Times New Roman"/>
              </a:rPr>
              <a:t>la </a:t>
            </a:r>
            <a:r>
              <a:rPr sz="2400" spc="-10" dirty="0">
                <a:latin typeface="Times New Roman"/>
                <a:cs typeface="Times New Roman"/>
              </a:rPr>
              <a:t>corrente </a:t>
            </a:r>
            <a:r>
              <a:rPr sz="2400" spc="-50" dirty="0">
                <a:latin typeface="Times New Roman"/>
                <a:cs typeface="Times New Roman"/>
              </a:rPr>
              <a:t>in </a:t>
            </a:r>
            <a:r>
              <a:rPr sz="2400" spc="5" dirty="0">
                <a:latin typeface="Times New Roman"/>
                <a:cs typeface="Times New Roman"/>
              </a:rPr>
              <a:t>un </a:t>
            </a:r>
            <a:r>
              <a:rPr sz="2400" spc="-40" dirty="0">
                <a:latin typeface="Times New Roman"/>
                <a:cs typeface="Times New Roman"/>
              </a:rPr>
              <a:t>resistore </a:t>
            </a:r>
            <a:r>
              <a:rPr sz="2400" spc="-70" dirty="0">
                <a:latin typeface="Times New Roman"/>
                <a:cs typeface="Times New Roman"/>
              </a:rPr>
              <a:t>è </a:t>
            </a:r>
            <a:r>
              <a:rPr sz="2400" spc="-40" dirty="0">
                <a:latin typeface="Times New Roman"/>
                <a:cs typeface="Times New Roman"/>
              </a:rPr>
              <a:t>data </a:t>
            </a:r>
            <a:r>
              <a:rPr sz="2400" spc="-80" dirty="0">
                <a:latin typeface="Times New Roman"/>
                <a:cs typeface="Times New Roman"/>
              </a:rPr>
              <a:t>dalle </a:t>
            </a:r>
            <a:r>
              <a:rPr sz="2400" spc="-75" dirty="0">
                <a:latin typeface="Times New Roman"/>
                <a:cs typeface="Times New Roman"/>
              </a:rPr>
              <a:t> legge </a:t>
            </a:r>
            <a:r>
              <a:rPr sz="2400" spc="-60" dirty="0">
                <a:latin typeface="Times New Roman"/>
                <a:cs typeface="Times New Roman"/>
              </a:rPr>
              <a:t>di </a:t>
            </a:r>
            <a:r>
              <a:rPr sz="2400" spc="45" dirty="0">
                <a:latin typeface="Times New Roman"/>
                <a:cs typeface="Times New Roman"/>
              </a:rPr>
              <a:t>Ohm </a:t>
            </a:r>
            <a:r>
              <a:rPr sz="2400" spc="-70" dirty="0">
                <a:latin typeface="Times New Roman"/>
                <a:cs typeface="Times New Roman"/>
              </a:rPr>
              <a:t>e </a:t>
            </a:r>
            <a:r>
              <a:rPr sz="2400" spc="-45" dirty="0">
                <a:latin typeface="Times New Roman"/>
                <a:cs typeface="Times New Roman"/>
              </a:rPr>
              <a:t>quindi </a:t>
            </a:r>
            <a:r>
              <a:rPr sz="2400" spc="-70" dirty="0">
                <a:latin typeface="Times New Roman"/>
                <a:cs typeface="Times New Roman"/>
              </a:rPr>
              <a:t>è </a:t>
            </a:r>
            <a:r>
              <a:rPr sz="2400" spc="-30" dirty="0">
                <a:latin typeface="Times New Roman"/>
                <a:cs typeface="Times New Roman"/>
              </a:rPr>
              <a:t>direttamente </a:t>
            </a:r>
            <a:r>
              <a:rPr sz="2400" spc="-25" dirty="0">
                <a:latin typeface="Times New Roman"/>
                <a:cs typeface="Times New Roman"/>
              </a:rPr>
              <a:t>proporzionale </a:t>
            </a:r>
            <a:r>
              <a:rPr sz="2400" spc="-110" dirty="0">
                <a:latin typeface="Times New Roman"/>
                <a:cs typeface="Times New Roman"/>
              </a:rPr>
              <a:t>alla </a:t>
            </a:r>
            <a:r>
              <a:rPr sz="2400" spc="-25" dirty="0">
                <a:latin typeface="Times New Roman"/>
                <a:cs typeface="Times New Roman"/>
              </a:rPr>
              <a:t>tensione </a:t>
            </a:r>
            <a:r>
              <a:rPr sz="2400" spc="-110" dirty="0">
                <a:latin typeface="Times New Roman"/>
                <a:cs typeface="Times New Roman"/>
              </a:rPr>
              <a:t>ai </a:t>
            </a:r>
            <a:r>
              <a:rPr sz="2400" spc="-45" dirty="0">
                <a:latin typeface="Times New Roman"/>
                <a:cs typeface="Times New Roman"/>
              </a:rPr>
              <a:t>suoi 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capi.</a:t>
            </a:r>
            <a:endParaRPr sz="2400" dirty="0">
              <a:latin typeface="Times New Roman"/>
              <a:cs typeface="Times New Roman"/>
            </a:endParaRPr>
          </a:p>
          <a:p>
            <a:pPr marL="12700" marR="6985" algn="just">
              <a:spcBef>
                <a:spcPts val="5"/>
              </a:spcBef>
            </a:pPr>
            <a:r>
              <a:rPr sz="2400" spc="-55" dirty="0">
                <a:latin typeface="Times New Roman"/>
                <a:cs typeface="Times New Roman"/>
              </a:rPr>
              <a:t>Perciò, </a:t>
            </a:r>
            <a:r>
              <a:rPr sz="2400" spc="-65" dirty="0">
                <a:latin typeface="Times New Roman"/>
                <a:cs typeface="Times New Roman"/>
              </a:rPr>
              <a:t>se </a:t>
            </a:r>
            <a:r>
              <a:rPr sz="2400" spc="-105" dirty="0">
                <a:latin typeface="Times New Roman"/>
                <a:cs typeface="Times New Roman"/>
              </a:rPr>
              <a:t>la </a:t>
            </a:r>
            <a:r>
              <a:rPr sz="2400" spc="-30" dirty="0">
                <a:latin typeface="Times New Roman"/>
                <a:cs typeface="Times New Roman"/>
              </a:rPr>
              <a:t>tensione </a:t>
            </a:r>
            <a:r>
              <a:rPr sz="2400" spc="-70" dirty="0">
                <a:latin typeface="Times New Roman"/>
                <a:cs typeface="Times New Roman"/>
              </a:rPr>
              <a:t>è </a:t>
            </a:r>
            <a:r>
              <a:rPr sz="2400" spc="-65" dirty="0">
                <a:latin typeface="Times New Roman"/>
                <a:cs typeface="Times New Roman"/>
              </a:rPr>
              <a:t>sinusoidale, </a:t>
            </a:r>
            <a:r>
              <a:rPr sz="2400" spc="-50" dirty="0">
                <a:latin typeface="Times New Roman"/>
                <a:cs typeface="Times New Roman"/>
              </a:rPr>
              <a:t>lo </a:t>
            </a:r>
            <a:r>
              <a:rPr sz="2400" spc="-70" dirty="0">
                <a:latin typeface="Times New Roman"/>
                <a:cs typeface="Times New Roman"/>
              </a:rPr>
              <a:t>è </a:t>
            </a:r>
            <a:r>
              <a:rPr sz="2400" spc="-45" dirty="0">
                <a:latin typeface="Times New Roman"/>
                <a:cs typeface="Times New Roman"/>
              </a:rPr>
              <a:t>anche </a:t>
            </a:r>
            <a:r>
              <a:rPr sz="2400" spc="-105" dirty="0">
                <a:latin typeface="Times New Roman"/>
                <a:cs typeface="Times New Roman"/>
              </a:rPr>
              <a:t>la </a:t>
            </a:r>
            <a:r>
              <a:rPr sz="2400" spc="-10" dirty="0">
                <a:latin typeface="Times New Roman"/>
                <a:cs typeface="Times New Roman"/>
              </a:rPr>
              <a:t>corrente </a:t>
            </a:r>
            <a:r>
              <a:rPr sz="2400" spc="-35" dirty="0">
                <a:latin typeface="Times New Roman"/>
                <a:cs typeface="Times New Roman"/>
              </a:rPr>
              <a:t>(con </a:t>
            </a:r>
            <a:r>
              <a:rPr sz="2400" spc="-60" dirty="0">
                <a:latin typeface="Times New Roman"/>
                <a:cs typeface="Times New Roman"/>
              </a:rPr>
              <a:t>ampiezza 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determinata </a:t>
            </a:r>
            <a:r>
              <a:rPr sz="2400" spc="-50" dirty="0">
                <a:latin typeface="Times New Roman"/>
                <a:cs typeface="Times New Roman"/>
              </a:rPr>
              <a:t>da </a:t>
            </a:r>
            <a:r>
              <a:rPr sz="2400" spc="-95" dirty="0">
                <a:latin typeface="Times New Roman"/>
                <a:cs typeface="Times New Roman"/>
              </a:rPr>
              <a:t>R). </a:t>
            </a:r>
            <a:r>
              <a:rPr sz="2400" b="1" spc="-50" dirty="0">
                <a:solidFill>
                  <a:srgbClr val="FF0066"/>
                </a:solidFill>
                <a:latin typeface="Times New Roman"/>
                <a:cs typeface="Times New Roman"/>
              </a:rPr>
              <a:t>Corrente </a:t>
            </a:r>
            <a:r>
              <a:rPr sz="2400" b="1" spc="55" dirty="0">
                <a:solidFill>
                  <a:srgbClr val="FF0066"/>
                </a:solidFill>
                <a:latin typeface="Times New Roman"/>
                <a:cs typeface="Times New Roman"/>
              </a:rPr>
              <a:t>e </a:t>
            </a:r>
            <a:r>
              <a:rPr sz="2400" b="1" spc="20" dirty="0">
                <a:solidFill>
                  <a:srgbClr val="FF0066"/>
                </a:solidFill>
                <a:latin typeface="Times New Roman"/>
                <a:cs typeface="Times New Roman"/>
              </a:rPr>
              <a:t>tensione </a:t>
            </a:r>
            <a:r>
              <a:rPr sz="2400" b="1" spc="35" dirty="0">
                <a:solidFill>
                  <a:srgbClr val="FF0066"/>
                </a:solidFill>
                <a:latin typeface="Times New Roman"/>
                <a:cs typeface="Times New Roman"/>
              </a:rPr>
              <a:t>sono 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in 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fase </a:t>
            </a:r>
            <a:r>
              <a:rPr sz="2400" b="1" spc="-114" dirty="0">
                <a:solidFill>
                  <a:srgbClr val="FF0066"/>
                </a:solidFill>
                <a:latin typeface="Times New Roman"/>
                <a:cs typeface="Times New Roman"/>
              </a:rPr>
              <a:t>tra </a:t>
            </a:r>
            <a:r>
              <a:rPr sz="2400" b="1" spc="-30" dirty="0">
                <a:solidFill>
                  <a:srgbClr val="FF0066"/>
                </a:solidFill>
                <a:latin typeface="Times New Roman"/>
                <a:cs typeface="Times New Roman"/>
              </a:rPr>
              <a:t>loro. </a:t>
            </a:r>
            <a:r>
              <a:rPr sz="2400" b="1" spc="-40" dirty="0">
                <a:solidFill>
                  <a:srgbClr val="FF0066"/>
                </a:solidFill>
                <a:latin typeface="Times New Roman"/>
                <a:cs typeface="Times New Roman"/>
              </a:rPr>
              <a:t>Cambia </a:t>
            </a:r>
            <a:r>
              <a:rPr sz="2400" b="1" spc="-3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l’ampiezza,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ma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non </a:t>
            </a:r>
            <a:r>
              <a:rPr sz="2400" b="1" spc="-50" dirty="0">
                <a:solidFill>
                  <a:srgbClr val="FF0066"/>
                </a:solidFill>
                <a:latin typeface="Times New Roman"/>
                <a:cs typeface="Times New Roman"/>
              </a:rPr>
              <a:t>la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fase </a:t>
            </a:r>
            <a:r>
              <a:rPr sz="2400" b="1" spc="55" dirty="0">
                <a:solidFill>
                  <a:srgbClr val="FF0066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0066"/>
                </a:solidFill>
                <a:latin typeface="Times New Roman"/>
                <a:cs typeface="Times New Roman"/>
              </a:rPr>
              <a:t>la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0066"/>
                </a:solidFill>
                <a:latin typeface="Times New Roman"/>
                <a:cs typeface="Times New Roman"/>
              </a:rPr>
              <a:t>frequenza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50" dirty="0">
                <a:solidFill>
                  <a:srgbClr val="FF0066"/>
                </a:solidFill>
                <a:latin typeface="Times New Roman"/>
                <a:cs typeface="Times New Roman"/>
              </a:rPr>
              <a:t>o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 pulsazione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88183" y="3639692"/>
            <a:ext cx="5040503" cy="3218304"/>
          </a:xfrm>
          <a:prstGeom prst="rect">
            <a:avLst/>
          </a:prstGeom>
        </p:spPr>
      </p:pic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8323833" y="6465214"/>
            <a:ext cx="30987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T" smtClean="0"/>
              <a:pPr marL="38100">
                <a:lnSpc>
                  <a:spcPts val="1240"/>
                </a:lnSpc>
              </a:pPr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6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745490"/>
            <a:chOff x="0" y="0"/>
            <a:chExt cx="9144000" cy="74549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66672" cy="7452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280" y="0"/>
              <a:ext cx="1956816" cy="7452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4704" y="0"/>
              <a:ext cx="588263" cy="745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3576" y="0"/>
              <a:ext cx="5730239" cy="74523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873234" y="6427114"/>
            <a:ext cx="2590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68396" y="581303"/>
            <a:ext cx="81972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Relazione </a:t>
            </a:r>
            <a:r>
              <a:rPr sz="2400" b="1" spc="-10" dirty="0">
                <a:solidFill>
                  <a:srgbClr val="FF0066"/>
                </a:solidFill>
                <a:latin typeface="Times New Roman"/>
                <a:cs typeface="Times New Roman"/>
              </a:rPr>
              <a:t>di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fase</a:t>
            </a:r>
            <a:r>
              <a:rPr sz="2400" b="1" spc="1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70" dirty="0">
                <a:solidFill>
                  <a:srgbClr val="FF0066"/>
                </a:solidFill>
                <a:latin typeface="Times New Roman"/>
                <a:cs typeface="Times New Roman"/>
              </a:rPr>
              <a:t>per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un</a:t>
            </a:r>
            <a:r>
              <a:rPr sz="2400" b="1" spc="-1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circuito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FF0066"/>
                </a:solidFill>
                <a:latin typeface="Times New Roman"/>
                <a:cs typeface="Times New Roman"/>
              </a:rPr>
              <a:t>completamente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u="heavy" spc="-85" dirty="0">
                <a:solidFill>
                  <a:srgbClr val="FF0066"/>
                </a:solidFill>
                <a:uFill>
                  <a:solidFill>
                    <a:srgbClr val="FF0066"/>
                  </a:solidFill>
                </a:uFill>
                <a:latin typeface="Times New Roman"/>
                <a:cs typeface="Times New Roman"/>
              </a:rPr>
              <a:t>CAPACITIVO</a:t>
            </a:r>
            <a:endParaRPr sz="2400" dirty="0">
              <a:latin typeface="Times New Roman"/>
              <a:cs typeface="Times New Roman"/>
            </a:endParaRPr>
          </a:p>
          <a:p>
            <a:pPr marL="12700"/>
            <a:r>
              <a:rPr sz="2400" spc="-40" dirty="0">
                <a:latin typeface="Times New Roman"/>
                <a:cs typeface="Times New Roman"/>
              </a:rPr>
              <a:t>Per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 </a:t>
            </a:r>
            <a:r>
              <a:rPr sz="2400" spc="-25" dirty="0">
                <a:latin typeface="Times New Roman"/>
                <a:cs typeface="Times New Roman"/>
              </a:rPr>
              <a:t>condensatore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vale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la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relazione: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94274" y="1505203"/>
            <a:ext cx="1167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𝑖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𝐶</a:t>
            </a:r>
            <a:r>
              <a:rPr sz="2400" spc="-45" dirty="0">
                <a:latin typeface="Cambria Math"/>
                <a:cs typeface="Cambria Math"/>
              </a:rPr>
              <a:t> </a:t>
            </a:r>
            <a:r>
              <a:rPr sz="3600" baseline="41666" dirty="0">
                <a:latin typeface="Cambria Math"/>
                <a:cs typeface="Cambria Math"/>
              </a:rPr>
              <a:t>𝑑𝑣</a:t>
            </a:r>
            <a:endParaRPr sz="3600" baseline="41666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90817" y="1709420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280150" y="1726310"/>
            <a:ext cx="350520" cy="20320"/>
          </a:xfrm>
          <a:custGeom>
            <a:avLst/>
            <a:gdLst/>
            <a:ahLst/>
            <a:cxnLst/>
            <a:rect l="l" t="t" r="r" b="b"/>
            <a:pathLst>
              <a:path w="350520" h="20319">
                <a:moveTo>
                  <a:pt x="350520" y="0"/>
                </a:moveTo>
                <a:lnTo>
                  <a:pt x="0" y="0"/>
                </a:lnTo>
                <a:lnTo>
                  <a:pt x="0" y="19812"/>
                </a:lnTo>
                <a:lnTo>
                  <a:pt x="350520" y="19812"/>
                </a:lnTo>
                <a:lnTo>
                  <a:pt x="35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23339" y="1994358"/>
            <a:ext cx="2322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-65" dirty="0">
                <a:latin typeface="Times New Roman"/>
                <a:cs typeface="Times New Roman"/>
              </a:rPr>
              <a:t>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Cambria Math"/>
                <a:cs typeface="Cambria Math"/>
              </a:rPr>
              <a:t>𝑣</a:t>
            </a:r>
            <a:r>
              <a:rPr sz="2625" spc="-52" baseline="-15873" dirty="0">
                <a:latin typeface="Cambria Math"/>
                <a:cs typeface="Cambria Math"/>
              </a:rPr>
              <a:t>𝑐</a:t>
            </a:r>
            <a:r>
              <a:rPr sz="2625" spc="630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-140" dirty="0">
                <a:latin typeface="Cambria Math"/>
                <a:cs typeface="Cambria Math"/>
              </a:rPr>
              <a:t>𝑉</a:t>
            </a:r>
            <a:r>
              <a:rPr sz="2625" spc="-209" baseline="-15873" dirty="0">
                <a:latin typeface="Cambria Math"/>
                <a:cs typeface="Cambria Math"/>
              </a:rPr>
              <a:t>𝑀</a:t>
            </a:r>
            <a:r>
              <a:rPr sz="2625" spc="397" baseline="-15873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𝑠𝑖𝑛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𝜔𝑡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66589" y="2336038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40" dirty="0">
                <a:latin typeface="Cambria Math"/>
                <a:cs typeface="Cambria Math"/>
              </a:rPr>
              <a:t>𝑑𝑣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0347" y="2480818"/>
            <a:ext cx="1377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50" spc="170" dirty="0">
                <a:latin typeface="Cambria Math"/>
                <a:cs typeface="Cambria Math"/>
              </a:rPr>
              <a:t>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45838" y="2770378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478782" y="2787014"/>
            <a:ext cx="464820" cy="20320"/>
          </a:xfrm>
          <a:custGeom>
            <a:avLst/>
            <a:gdLst/>
            <a:ahLst/>
            <a:cxnLst/>
            <a:rect l="l" t="t" r="r" b="b"/>
            <a:pathLst>
              <a:path w="464820" h="20319">
                <a:moveTo>
                  <a:pt x="464819" y="0"/>
                </a:moveTo>
                <a:lnTo>
                  <a:pt x="0" y="0"/>
                </a:lnTo>
                <a:lnTo>
                  <a:pt x="0" y="19812"/>
                </a:lnTo>
                <a:lnTo>
                  <a:pt x="464819" y="19812"/>
                </a:lnTo>
                <a:lnTo>
                  <a:pt x="4648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772659" y="2710943"/>
            <a:ext cx="22161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50" spc="60" dirty="0">
                <a:latin typeface="Cambria Math"/>
                <a:cs typeface="Cambria Math"/>
              </a:rPr>
              <a:t>𝑀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512052" y="2544445"/>
            <a:ext cx="1145540" cy="502920"/>
          </a:xfrm>
          <a:custGeom>
            <a:avLst/>
            <a:gdLst/>
            <a:ahLst/>
            <a:cxnLst/>
            <a:rect l="l" t="t" r="r" b="b"/>
            <a:pathLst>
              <a:path w="1145539" h="502919">
                <a:moveTo>
                  <a:pt x="1036955" y="0"/>
                </a:moveTo>
                <a:lnTo>
                  <a:pt x="1032128" y="11937"/>
                </a:lnTo>
                <a:lnTo>
                  <a:pt x="1050891" y="27158"/>
                </a:lnTo>
                <a:lnTo>
                  <a:pt x="1067546" y="46926"/>
                </a:lnTo>
                <a:lnTo>
                  <a:pt x="1094486" y="100202"/>
                </a:lnTo>
                <a:lnTo>
                  <a:pt x="1111456" y="169259"/>
                </a:lnTo>
                <a:lnTo>
                  <a:pt x="1115685" y="208716"/>
                </a:lnTo>
                <a:lnTo>
                  <a:pt x="1117092" y="251459"/>
                </a:lnTo>
                <a:lnTo>
                  <a:pt x="1115687" y="293582"/>
                </a:lnTo>
                <a:lnTo>
                  <a:pt x="1111472" y="332692"/>
                </a:lnTo>
                <a:lnTo>
                  <a:pt x="1094613" y="401827"/>
                </a:lnTo>
                <a:lnTo>
                  <a:pt x="1067752" y="455628"/>
                </a:lnTo>
                <a:lnTo>
                  <a:pt x="1032128" y="490854"/>
                </a:lnTo>
                <a:lnTo>
                  <a:pt x="1036955" y="502665"/>
                </a:lnTo>
                <a:lnTo>
                  <a:pt x="1081722" y="466931"/>
                </a:lnTo>
                <a:lnTo>
                  <a:pt x="1116202" y="409575"/>
                </a:lnTo>
                <a:lnTo>
                  <a:pt x="1138205" y="335867"/>
                </a:lnTo>
                <a:lnTo>
                  <a:pt x="1143706" y="294899"/>
                </a:lnTo>
                <a:lnTo>
                  <a:pt x="1145539" y="251205"/>
                </a:lnTo>
                <a:lnTo>
                  <a:pt x="1143706" y="207244"/>
                </a:lnTo>
                <a:lnTo>
                  <a:pt x="1138205" y="166211"/>
                </a:lnTo>
                <a:lnTo>
                  <a:pt x="1129037" y="128083"/>
                </a:lnTo>
                <a:lnTo>
                  <a:pt x="1100248" y="61686"/>
                </a:lnTo>
                <a:lnTo>
                  <a:pt x="1060624" y="15291"/>
                </a:lnTo>
                <a:lnTo>
                  <a:pt x="1036955" y="0"/>
                </a:lnTo>
                <a:close/>
              </a:path>
              <a:path w="1145539" h="502919">
                <a:moveTo>
                  <a:pt x="108585" y="0"/>
                </a:moveTo>
                <a:lnTo>
                  <a:pt x="63928" y="35845"/>
                </a:lnTo>
                <a:lnTo>
                  <a:pt x="29463" y="92837"/>
                </a:lnTo>
                <a:lnTo>
                  <a:pt x="7350" y="166211"/>
                </a:lnTo>
                <a:lnTo>
                  <a:pt x="1835" y="207244"/>
                </a:lnTo>
                <a:lnTo>
                  <a:pt x="0" y="251205"/>
                </a:lnTo>
                <a:lnTo>
                  <a:pt x="1835" y="294899"/>
                </a:lnTo>
                <a:lnTo>
                  <a:pt x="7350" y="335867"/>
                </a:lnTo>
                <a:lnTo>
                  <a:pt x="16555" y="374096"/>
                </a:lnTo>
                <a:lnTo>
                  <a:pt x="45416" y="440961"/>
                </a:lnTo>
                <a:lnTo>
                  <a:pt x="84988" y="487495"/>
                </a:lnTo>
                <a:lnTo>
                  <a:pt x="108585" y="502665"/>
                </a:lnTo>
                <a:lnTo>
                  <a:pt x="113411" y="490854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7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59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1" y="100202"/>
                </a:lnTo>
                <a:lnTo>
                  <a:pt x="78057" y="46926"/>
                </a:lnTo>
                <a:lnTo>
                  <a:pt x="113411" y="11937"/>
                </a:lnTo>
                <a:lnTo>
                  <a:pt x="1085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991353" y="2566161"/>
            <a:ext cx="2575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057275" algn="l"/>
                <a:tab pos="1644650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𝜔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sin	</a:t>
            </a:r>
            <a:r>
              <a:rPr sz="2400" spc="-5" dirty="0">
                <a:latin typeface="Cambria Math"/>
                <a:cs typeface="Cambria Math"/>
              </a:rPr>
              <a:t>𝜔𝑡</a:t>
            </a:r>
            <a:r>
              <a:rPr sz="2400" spc="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30" dirty="0">
                <a:latin typeface="Cambria Math"/>
                <a:cs typeface="Cambria Math"/>
              </a:rPr>
              <a:t> </a:t>
            </a:r>
            <a:r>
              <a:rPr sz="3600" baseline="41666" dirty="0">
                <a:latin typeface="Cambria Math"/>
                <a:cs typeface="Cambria Math"/>
              </a:rPr>
              <a:t>𝜋</a:t>
            </a:r>
            <a:endParaRPr sz="3600" baseline="41666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44283" y="277037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346950" y="2787014"/>
            <a:ext cx="187960" cy="20320"/>
          </a:xfrm>
          <a:custGeom>
            <a:avLst/>
            <a:gdLst/>
            <a:ahLst/>
            <a:cxnLst/>
            <a:rect l="l" t="t" r="r" b="b"/>
            <a:pathLst>
              <a:path w="187960" h="20319">
                <a:moveTo>
                  <a:pt x="187451" y="0"/>
                </a:moveTo>
                <a:lnTo>
                  <a:pt x="0" y="0"/>
                </a:lnTo>
                <a:lnTo>
                  <a:pt x="0" y="19812"/>
                </a:lnTo>
                <a:lnTo>
                  <a:pt x="187451" y="19812"/>
                </a:lnTo>
                <a:lnTo>
                  <a:pt x="187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748740" y="3052317"/>
            <a:ext cx="8394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45" dirty="0">
                <a:latin typeface="Times New Roman"/>
                <a:cs typeface="Times New Roman"/>
              </a:rPr>
              <a:t>quindi</a:t>
            </a:r>
            <a:r>
              <a:rPr sz="2400" spc="-145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62125" y="4643810"/>
            <a:ext cx="8667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55" dirty="0">
                <a:latin typeface="Times New Roman"/>
                <a:cs typeface="Times New Roman"/>
              </a:rPr>
              <a:t>Si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vede,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quindi,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che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0066"/>
                </a:solidFill>
                <a:latin typeface="Times New Roman"/>
                <a:cs typeface="Times New Roman"/>
              </a:rPr>
              <a:t>la</a:t>
            </a:r>
            <a:r>
              <a:rPr sz="2400" b="1" spc="35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0066"/>
                </a:solidFill>
                <a:latin typeface="Times New Roman"/>
                <a:cs typeface="Times New Roman"/>
              </a:rPr>
              <a:t>corrente</a:t>
            </a:r>
            <a:r>
              <a:rPr sz="2400" b="1" spc="33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60" dirty="0">
                <a:solidFill>
                  <a:srgbClr val="FF0066"/>
                </a:solidFill>
                <a:latin typeface="Times New Roman"/>
                <a:cs typeface="Times New Roman"/>
              </a:rPr>
              <a:t>è</a:t>
            </a:r>
            <a:r>
              <a:rPr sz="2400" b="1" spc="32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0066"/>
                </a:solidFill>
                <a:latin typeface="Times New Roman"/>
                <a:cs typeface="Times New Roman"/>
              </a:rPr>
              <a:t>ancora</a:t>
            </a:r>
            <a:r>
              <a:rPr sz="2400" b="1" spc="33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sinusoidale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32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66"/>
                </a:solidFill>
                <a:latin typeface="Times New Roman"/>
                <a:cs typeface="Times New Roman"/>
              </a:rPr>
              <a:t>sfasata</a:t>
            </a:r>
            <a:r>
              <a:rPr sz="2400" b="1" spc="33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di</a:t>
            </a:r>
            <a:r>
              <a:rPr sz="2400" b="1" spc="32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un</a:t>
            </a:r>
            <a:endParaRPr sz="2400" dirty="0">
              <a:latin typeface="Times New Roman"/>
              <a:cs typeface="Times New Roman"/>
            </a:endParaRPr>
          </a:p>
          <a:p>
            <a:pPr marL="12700"/>
            <a:r>
              <a:rPr sz="2400" b="1" spc="-45" dirty="0">
                <a:solidFill>
                  <a:srgbClr val="FF0066"/>
                </a:solidFill>
                <a:latin typeface="Times New Roman"/>
                <a:cs typeface="Times New Roman"/>
              </a:rPr>
              <a:t>quarto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66"/>
                </a:solidFill>
                <a:latin typeface="Times New Roman"/>
                <a:cs typeface="Times New Roman"/>
              </a:rPr>
              <a:t>di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0066"/>
                </a:solidFill>
                <a:latin typeface="Times New Roman"/>
                <a:cs typeface="Times New Roman"/>
              </a:rPr>
              <a:t>periodo</a:t>
            </a:r>
            <a:r>
              <a:rPr sz="2400" b="1" spc="1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55" dirty="0">
                <a:solidFill>
                  <a:srgbClr val="FF0066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30" dirty="0">
                <a:solidFill>
                  <a:srgbClr val="FF0066"/>
                </a:solidFill>
                <a:latin typeface="Times New Roman"/>
                <a:cs typeface="Times New Roman"/>
              </a:rPr>
              <a:t>con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FF0066"/>
                </a:solidFill>
                <a:latin typeface="Times New Roman"/>
                <a:cs typeface="Times New Roman"/>
              </a:rPr>
              <a:t>ampiezza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0066"/>
                </a:solidFill>
                <a:latin typeface="Times New Roman"/>
                <a:cs typeface="Times New Roman"/>
              </a:rPr>
              <a:t>data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75" dirty="0">
                <a:solidFill>
                  <a:srgbClr val="FF0066"/>
                </a:solidFill>
                <a:latin typeface="Times New Roman"/>
                <a:cs typeface="Times New Roman"/>
              </a:rPr>
              <a:t>da</a:t>
            </a:r>
            <a:r>
              <a:rPr sz="2400" spc="-75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71899" y="5811723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𝐼</a:t>
            </a:r>
            <a:r>
              <a:rPr sz="2625" spc="-75" baseline="-15873" dirty="0">
                <a:latin typeface="Cambria Math"/>
                <a:cs typeface="Cambria Math"/>
              </a:rPr>
              <a:t>𝑀</a:t>
            </a:r>
            <a:r>
              <a:rPr sz="2625" spc="577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𝜔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𝐶</a:t>
            </a:r>
            <a:r>
              <a:rPr sz="2400" spc="80" dirty="0">
                <a:latin typeface="Cambria Math"/>
                <a:cs typeface="Cambria Math"/>
              </a:rPr>
              <a:t> </a:t>
            </a:r>
            <a:r>
              <a:rPr sz="2400" spc="-140" dirty="0">
                <a:latin typeface="Cambria Math"/>
                <a:cs typeface="Cambria Math"/>
              </a:rPr>
              <a:t>𝑉</a:t>
            </a:r>
            <a:r>
              <a:rPr sz="2625" spc="-209" baseline="-15873" dirty="0">
                <a:latin typeface="Cambria Math"/>
                <a:cs typeface="Cambria Math"/>
              </a:rPr>
              <a:t>𝑀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83731" y="5581294"/>
            <a:ext cx="813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429259" algn="l"/>
              </a:tabLst>
            </a:pPr>
            <a:r>
              <a:rPr sz="3600" baseline="-41666" dirty="0">
                <a:latin typeface="Cambria Math"/>
                <a:cs typeface="Cambria Math"/>
              </a:rPr>
              <a:t>=	</a:t>
            </a:r>
            <a:r>
              <a:rPr sz="2400" spc="-140" dirty="0">
                <a:latin typeface="Cambria Math"/>
                <a:cs typeface="Cambria Math"/>
              </a:rPr>
              <a:t>𝑉</a:t>
            </a:r>
            <a:r>
              <a:rPr sz="2625" spc="-209" baseline="-15873" dirty="0">
                <a:latin typeface="Cambria Math"/>
                <a:cs typeface="Cambria Math"/>
              </a:rPr>
              <a:t>𝑀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35903" y="5979363"/>
            <a:ext cx="516255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50"/>
              </a:lnSpc>
              <a:spcBef>
                <a:spcPts val="100"/>
              </a:spcBef>
              <a:tabLst>
                <a:tab pos="50292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endParaRPr sz="2400">
              <a:latin typeface="Cambria Math"/>
              <a:cs typeface="Cambria Math"/>
            </a:endParaRPr>
          </a:p>
          <a:p>
            <a:pPr marL="13335">
              <a:lnSpc>
                <a:spcPts val="2750"/>
              </a:lnSpc>
            </a:pPr>
            <a:r>
              <a:rPr sz="2400" dirty="0">
                <a:latin typeface="Cambria Math"/>
                <a:cs typeface="Cambria Math"/>
              </a:rPr>
              <a:t>𝜔</a:t>
            </a:r>
            <a:r>
              <a:rPr sz="2400" spc="-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𝐶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02883" y="6031598"/>
            <a:ext cx="551815" cy="20320"/>
          </a:xfrm>
          <a:custGeom>
            <a:avLst/>
            <a:gdLst/>
            <a:ahLst/>
            <a:cxnLst/>
            <a:rect l="l" t="t" r="r" b="b"/>
            <a:pathLst>
              <a:path w="551814" h="20320">
                <a:moveTo>
                  <a:pt x="551688" y="0"/>
                </a:moveTo>
                <a:lnTo>
                  <a:pt x="0" y="0"/>
                </a:lnTo>
                <a:lnTo>
                  <a:pt x="0" y="19812"/>
                </a:lnTo>
                <a:lnTo>
                  <a:pt x="551688" y="19812"/>
                </a:lnTo>
                <a:lnTo>
                  <a:pt x="5516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309874" y="3936620"/>
            <a:ext cx="22161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50" spc="60" dirty="0">
                <a:latin typeface="Cambria Math"/>
                <a:cs typeface="Cambria Math"/>
              </a:rPr>
              <a:t>𝑀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049522" y="3769740"/>
            <a:ext cx="1145540" cy="502920"/>
          </a:xfrm>
          <a:custGeom>
            <a:avLst/>
            <a:gdLst/>
            <a:ahLst/>
            <a:cxnLst/>
            <a:rect l="l" t="t" r="r" b="b"/>
            <a:pathLst>
              <a:path w="1145539" h="502920">
                <a:moveTo>
                  <a:pt x="1036954" y="0"/>
                </a:moveTo>
                <a:lnTo>
                  <a:pt x="1032128" y="11937"/>
                </a:lnTo>
                <a:lnTo>
                  <a:pt x="1050891" y="27158"/>
                </a:lnTo>
                <a:lnTo>
                  <a:pt x="1067546" y="46926"/>
                </a:lnTo>
                <a:lnTo>
                  <a:pt x="1094486" y="100202"/>
                </a:lnTo>
                <a:lnTo>
                  <a:pt x="1111456" y="169259"/>
                </a:lnTo>
                <a:lnTo>
                  <a:pt x="1115685" y="208716"/>
                </a:lnTo>
                <a:lnTo>
                  <a:pt x="1117091" y="251459"/>
                </a:lnTo>
                <a:lnTo>
                  <a:pt x="1115687" y="293582"/>
                </a:lnTo>
                <a:lnTo>
                  <a:pt x="1111472" y="332692"/>
                </a:lnTo>
                <a:lnTo>
                  <a:pt x="1094613" y="401827"/>
                </a:lnTo>
                <a:lnTo>
                  <a:pt x="1067752" y="455628"/>
                </a:lnTo>
                <a:lnTo>
                  <a:pt x="1032128" y="490854"/>
                </a:lnTo>
                <a:lnTo>
                  <a:pt x="1036954" y="502792"/>
                </a:lnTo>
                <a:lnTo>
                  <a:pt x="1081722" y="466947"/>
                </a:lnTo>
                <a:lnTo>
                  <a:pt x="1116202" y="409574"/>
                </a:lnTo>
                <a:lnTo>
                  <a:pt x="1138205" y="335914"/>
                </a:lnTo>
                <a:lnTo>
                  <a:pt x="1143706" y="294953"/>
                </a:lnTo>
                <a:lnTo>
                  <a:pt x="1145539" y="251205"/>
                </a:lnTo>
                <a:lnTo>
                  <a:pt x="1143706" y="207297"/>
                </a:lnTo>
                <a:lnTo>
                  <a:pt x="1138205" y="166258"/>
                </a:lnTo>
                <a:lnTo>
                  <a:pt x="1129037" y="128101"/>
                </a:lnTo>
                <a:lnTo>
                  <a:pt x="1100248" y="61739"/>
                </a:lnTo>
                <a:lnTo>
                  <a:pt x="1060624" y="15309"/>
                </a:lnTo>
                <a:lnTo>
                  <a:pt x="1036954" y="0"/>
                </a:lnTo>
                <a:close/>
              </a:path>
              <a:path w="1145539" h="502920">
                <a:moveTo>
                  <a:pt x="108457" y="0"/>
                </a:moveTo>
                <a:lnTo>
                  <a:pt x="63912" y="35893"/>
                </a:lnTo>
                <a:lnTo>
                  <a:pt x="29463" y="92836"/>
                </a:lnTo>
                <a:lnTo>
                  <a:pt x="7350" y="166258"/>
                </a:lnTo>
                <a:lnTo>
                  <a:pt x="1835" y="207297"/>
                </a:lnTo>
                <a:lnTo>
                  <a:pt x="0" y="251205"/>
                </a:lnTo>
                <a:lnTo>
                  <a:pt x="1835" y="294953"/>
                </a:lnTo>
                <a:lnTo>
                  <a:pt x="7350" y="335914"/>
                </a:lnTo>
                <a:lnTo>
                  <a:pt x="16555" y="374114"/>
                </a:lnTo>
                <a:lnTo>
                  <a:pt x="45414" y="440963"/>
                </a:lnTo>
                <a:lnTo>
                  <a:pt x="84935" y="487549"/>
                </a:lnTo>
                <a:lnTo>
                  <a:pt x="108457" y="502792"/>
                </a:lnTo>
                <a:lnTo>
                  <a:pt x="113410" y="490854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7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7" y="251459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0" y="100202"/>
                </a:lnTo>
                <a:lnTo>
                  <a:pt x="78057" y="46926"/>
                </a:lnTo>
                <a:lnTo>
                  <a:pt x="113410" y="11937"/>
                </a:lnTo>
                <a:lnTo>
                  <a:pt x="108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074163" y="3791839"/>
            <a:ext cx="3030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1511935" algn="l"/>
                <a:tab pos="2098675" algn="l"/>
              </a:tabLst>
            </a:pPr>
            <a:r>
              <a:rPr sz="2400" dirty="0">
                <a:latin typeface="Cambria Math"/>
                <a:cs typeface="Cambria Math"/>
              </a:rPr>
              <a:t>𝑖</a:t>
            </a:r>
            <a:r>
              <a:rPr sz="2400" spc="2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𝜔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𝐶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sin	</a:t>
            </a:r>
            <a:r>
              <a:rPr sz="2400" spc="-5" dirty="0">
                <a:latin typeface="Cambria Math"/>
                <a:cs typeface="Cambria Math"/>
              </a:rPr>
              <a:t>𝜔𝑡</a:t>
            </a:r>
            <a:r>
              <a:rPr sz="2400" spc="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30" dirty="0">
                <a:latin typeface="Cambria Math"/>
                <a:cs typeface="Cambria Math"/>
              </a:rPr>
              <a:t> </a:t>
            </a:r>
            <a:r>
              <a:rPr sz="3600" baseline="41666" dirty="0">
                <a:latin typeface="Cambria Math"/>
                <a:cs typeface="Cambria Math"/>
              </a:rPr>
              <a:t>𝜋</a:t>
            </a:r>
            <a:endParaRPr sz="3600" baseline="41666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81498" y="399605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884420" y="4012310"/>
            <a:ext cx="187960" cy="20320"/>
          </a:xfrm>
          <a:custGeom>
            <a:avLst/>
            <a:gdLst/>
            <a:ahLst/>
            <a:cxnLst/>
            <a:rect l="l" t="t" r="r" b="b"/>
            <a:pathLst>
              <a:path w="187960" h="20320">
                <a:moveTo>
                  <a:pt x="187451" y="0"/>
                </a:moveTo>
                <a:lnTo>
                  <a:pt x="0" y="0"/>
                </a:lnTo>
                <a:lnTo>
                  <a:pt x="0" y="19812"/>
                </a:lnTo>
                <a:lnTo>
                  <a:pt x="187451" y="19812"/>
                </a:lnTo>
                <a:lnTo>
                  <a:pt x="187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40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9163" y="2183091"/>
            <a:ext cx="6295441" cy="42702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4000" y="0"/>
            <a:ext cx="9144000" cy="745490"/>
            <a:chOff x="0" y="0"/>
            <a:chExt cx="9144000" cy="74549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49275"/>
            </a:xfrm>
            <a:custGeom>
              <a:avLst/>
              <a:gdLst/>
              <a:ahLst/>
              <a:cxnLst/>
              <a:rect l="l" t="t" r="r" b="b"/>
              <a:pathLst>
                <a:path w="9144000" h="549275">
                  <a:moveTo>
                    <a:pt x="9144000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9144000" y="54927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6699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66672" cy="745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280" y="0"/>
              <a:ext cx="1956816" cy="7452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4704" y="0"/>
              <a:ext cx="588263" cy="745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3576" y="0"/>
              <a:ext cx="5730239" cy="74523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02788" y="948669"/>
            <a:ext cx="86664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>
              <a:spcBef>
                <a:spcPts val="100"/>
              </a:spcBef>
              <a:tabLst>
                <a:tab pos="1217930" algn="l"/>
                <a:tab pos="1494155" algn="l"/>
                <a:tab pos="2630805" algn="l"/>
                <a:tab pos="3006090" algn="l"/>
                <a:tab pos="3458845" algn="l"/>
                <a:tab pos="4806315" algn="l"/>
                <a:tab pos="5953760" algn="l"/>
                <a:tab pos="6807200" algn="l"/>
                <a:tab pos="7701915" algn="l"/>
              </a:tabLst>
            </a:pPr>
            <a:r>
              <a:rPr sz="2400" spc="-25" dirty="0">
                <a:latin typeface="Times New Roman"/>
                <a:cs typeface="Times New Roman"/>
              </a:rPr>
              <a:t>Co</a:t>
            </a:r>
            <a:r>
              <a:rPr sz="2400" spc="45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rente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7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Times New Roman"/>
                <a:cs typeface="Times New Roman"/>
              </a:rPr>
              <a:t>t</a:t>
            </a:r>
            <a:r>
              <a:rPr sz="2400" spc="-35" dirty="0">
                <a:latin typeface="Times New Roman"/>
                <a:cs typeface="Times New Roman"/>
              </a:rPr>
              <a:t>ension</a:t>
            </a:r>
            <a:r>
              <a:rPr sz="2400" spc="-3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0" dirty="0">
                <a:latin typeface="Times New Roman"/>
                <a:cs typeface="Times New Roman"/>
              </a:rPr>
              <a:t>in</a:t>
            </a:r>
            <a:r>
              <a:rPr sz="2400" dirty="0">
                <a:latin typeface="Times New Roman"/>
                <a:cs typeface="Times New Roman"/>
              </a:rPr>
              <a:t>	un	</a:t>
            </a:r>
            <a:r>
              <a:rPr sz="2400" spc="-45" dirty="0">
                <a:latin typeface="Times New Roman"/>
                <a:cs typeface="Times New Roman"/>
              </a:rPr>
              <a:t>ca</a:t>
            </a:r>
            <a:r>
              <a:rPr sz="2400" spc="-60" dirty="0">
                <a:latin typeface="Times New Roman"/>
                <a:cs typeface="Times New Roman"/>
              </a:rPr>
              <a:t>p</a:t>
            </a:r>
            <a:r>
              <a:rPr sz="2400" spc="-110" dirty="0">
                <a:latin typeface="Times New Roman"/>
                <a:cs typeface="Times New Roman"/>
              </a:rPr>
              <a:t>ac</a:t>
            </a:r>
            <a:r>
              <a:rPr sz="2400" spc="-7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tore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posson</a:t>
            </a:r>
            <a:r>
              <a:rPr sz="2400" dirty="0">
                <a:latin typeface="Times New Roman"/>
                <a:cs typeface="Times New Roman"/>
              </a:rPr>
              <a:t>o	</a:t>
            </a:r>
            <a:r>
              <a:rPr sz="2400" spc="-55" dirty="0">
                <a:latin typeface="Times New Roman"/>
                <a:cs typeface="Times New Roman"/>
              </a:rPr>
              <a:t>essere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45" dirty="0">
                <a:latin typeface="Times New Roman"/>
                <a:cs typeface="Times New Roman"/>
              </a:rPr>
              <a:t>quindi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70" dirty="0">
                <a:latin typeface="Times New Roman"/>
                <a:cs typeface="Times New Roman"/>
              </a:rPr>
              <a:t>g</a:t>
            </a:r>
            <a:r>
              <a:rPr sz="2400" spc="-45" dirty="0">
                <a:latin typeface="Times New Roman"/>
                <a:cs typeface="Times New Roman"/>
              </a:rPr>
              <a:t>ra</a:t>
            </a:r>
            <a:r>
              <a:rPr sz="2400" spc="-35" dirty="0">
                <a:latin typeface="Times New Roman"/>
                <a:cs typeface="Times New Roman"/>
              </a:rPr>
              <a:t>f</a:t>
            </a:r>
            <a:r>
              <a:rPr sz="2400" spc="-70" dirty="0">
                <a:latin typeface="Times New Roman"/>
                <a:cs typeface="Times New Roman"/>
              </a:rPr>
              <a:t>icati  </a:t>
            </a:r>
            <a:r>
              <a:rPr sz="2400" spc="-35" dirty="0">
                <a:latin typeface="Times New Roman"/>
                <a:cs typeface="Times New Roman"/>
              </a:rPr>
              <a:t>come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85" dirty="0">
                <a:latin typeface="Times New Roman"/>
                <a:cs typeface="Times New Roman"/>
              </a:rPr>
              <a:t>segue:</a:t>
            </a:r>
            <a:endParaRPr sz="2400" dirty="0">
              <a:latin typeface="Times New Roman"/>
              <a:cs typeface="Times New Roman"/>
            </a:endParaRPr>
          </a:p>
          <a:p>
            <a:pPr marL="12700" marR="5080"/>
            <a:r>
              <a:rPr sz="2400" b="1" spc="-40" dirty="0">
                <a:solidFill>
                  <a:srgbClr val="FF0066"/>
                </a:solidFill>
                <a:latin typeface="Times New Roman"/>
                <a:cs typeface="Times New Roman"/>
              </a:rPr>
              <a:t>Cambia</a:t>
            </a:r>
            <a:r>
              <a:rPr sz="2400" b="1" spc="375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FF0066"/>
                </a:solidFill>
                <a:latin typeface="Times New Roman"/>
                <a:cs typeface="Times New Roman"/>
              </a:rPr>
              <a:t>l’ampiezza,</a:t>
            </a:r>
            <a:r>
              <a:rPr sz="2400" b="1" spc="38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66"/>
                </a:solidFill>
                <a:latin typeface="Times New Roman"/>
                <a:cs typeface="Times New Roman"/>
              </a:rPr>
              <a:t>cambia</a:t>
            </a:r>
            <a:r>
              <a:rPr sz="2400" b="1" spc="37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0066"/>
                </a:solidFill>
                <a:latin typeface="Times New Roman"/>
                <a:cs typeface="Times New Roman"/>
              </a:rPr>
              <a:t>la</a:t>
            </a:r>
            <a:r>
              <a:rPr sz="2400" b="1" spc="37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FF0066"/>
                </a:solidFill>
                <a:latin typeface="Times New Roman"/>
                <a:cs typeface="Times New Roman"/>
              </a:rPr>
              <a:t>fase</a:t>
            </a:r>
            <a:r>
              <a:rPr sz="2400" b="1" spc="380" dirty="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sz="2400" b="1" spc="204" dirty="0">
                <a:solidFill>
                  <a:srgbClr val="00AF50"/>
                </a:solidFill>
                <a:latin typeface="Times New Roman"/>
                <a:cs typeface="Times New Roman"/>
              </a:rPr>
              <a:t>NON</a:t>
            </a:r>
            <a:r>
              <a:rPr sz="2400" b="1" spc="3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cambia</a:t>
            </a:r>
            <a:r>
              <a:rPr sz="2400" b="1" spc="3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00AF50"/>
                </a:solidFill>
                <a:latin typeface="Times New Roman"/>
                <a:cs typeface="Times New Roman"/>
              </a:rPr>
              <a:t>la</a:t>
            </a:r>
            <a:r>
              <a:rPr sz="2400" b="1" spc="37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frequenza</a:t>
            </a:r>
            <a:r>
              <a:rPr sz="2400" b="1" spc="3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50" dirty="0">
                <a:solidFill>
                  <a:srgbClr val="00AF50"/>
                </a:solidFill>
                <a:latin typeface="Times New Roman"/>
                <a:cs typeface="Times New Roman"/>
              </a:rPr>
              <a:t>o </a:t>
            </a:r>
            <a:r>
              <a:rPr sz="2400" b="1" spc="-58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00AF50"/>
                </a:solidFill>
                <a:latin typeface="Times New Roman"/>
                <a:cs typeface="Times New Roman"/>
              </a:rPr>
              <a:t>pulsazione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8323833" y="6465214"/>
            <a:ext cx="30987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T" smtClean="0"/>
              <a:pPr marL="38100">
                <a:lnSpc>
                  <a:spcPts val="1240"/>
                </a:lnSpc>
              </a:pPr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7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10640" y="680469"/>
            <a:ext cx="8740775" cy="4480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2545">
              <a:spcBef>
                <a:spcPts val="100"/>
              </a:spcBef>
            </a:pPr>
            <a:r>
              <a:rPr sz="2400" spc="-50" dirty="0">
                <a:latin typeface="Times New Roman"/>
                <a:cs typeface="Times New Roman"/>
              </a:rPr>
              <a:t>Possiamo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ora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definire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una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nuova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grandezza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chiamata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impedenza</a:t>
            </a:r>
            <a:r>
              <a:rPr sz="2400" spc="32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e</a:t>
            </a:r>
            <a:r>
              <a:rPr sz="2400" spc="31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che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indicheremo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Z</a:t>
            </a:r>
            <a:endParaRPr sz="2400" dirty="0">
              <a:latin typeface="Times New Roman"/>
              <a:cs typeface="Times New Roman"/>
            </a:endParaRPr>
          </a:p>
          <a:p>
            <a:pPr marL="50800" marR="707390">
              <a:lnSpc>
                <a:spcPct val="200100"/>
              </a:lnSpc>
            </a:pPr>
            <a:r>
              <a:rPr sz="2400" spc="-20" dirty="0">
                <a:latin typeface="Times New Roman"/>
                <a:cs typeface="Times New Roman"/>
              </a:rPr>
              <a:t>Questa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grandezza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lega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la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tensione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10" dirty="0">
                <a:latin typeface="Times New Roman"/>
                <a:cs typeface="Times New Roman"/>
              </a:rPr>
              <a:t>alla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corrente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secondo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la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relazione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V=ZI</a:t>
            </a:r>
            <a:endParaRPr sz="2400" dirty="0">
              <a:latin typeface="Times New Roman"/>
              <a:cs typeface="Times New Roman"/>
            </a:endParaRPr>
          </a:p>
          <a:p>
            <a:pPr marL="50800"/>
            <a:r>
              <a:rPr sz="2400" spc="175" dirty="0">
                <a:latin typeface="Times New Roman"/>
                <a:cs typeface="Times New Roman"/>
              </a:rPr>
              <a:t>Z=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+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jIm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50800"/>
            <a:r>
              <a:rPr sz="2400" spc="-40" dirty="0">
                <a:latin typeface="Times New Roman"/>
                <a:cs typeface="Times New Roman"/>
              </a:rPr>
              <a:t>Per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resistore,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tale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grandezza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coincide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20" dirty="0">
                <a:latin typeface="Times New Roman"/>
                <a:cs typeface="Times New Roman"/>
              </a:rPr>
              <a:t>il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valore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della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resistenza.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50800" marR="43180">
              <a:lnSpc>
                <a:spcPct val="100499"/>
              </a:lnSpc>
            </a:pPr>
            <a:r>
              <a:rPr sz="2400" spc="-40" dirty="0">
                <a:latin typeface="Times New Roman"/>
                <a:cs typeface="Times New Roman"/>
              </a:rPr>
              <a:t>Per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capacitore,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utilizzando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05" dirty="0">
                <a:latin typeface="Times New Roman"/>
                <a:cs typeface="Times New Roman"/>
              </a:rPr>
              <a:t>la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relazione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appena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ricavata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prima,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90" dirty="0">
                <a:latin typeface="Times New Roman"/>
                <a:cs typeface="Times New Roman"/>
              </a:rPr>
              <a:t>si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può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dire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che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vale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modulo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625" spc="-15" baseline="23809" dirty="0">
                <a:latin typeface="Cambria Math"/>
                <a:cs typeface="Cambria Math"/>
              </a:rPr>
              <a:t>1</a:t>
            </a:r>
            <a:r>
              <a:rPr sz="3600" spc="-15" baseline="1157" dirty="0">
                <a:latin typeface="Cambria Math"/>
                <a:cs typeface="Cambria Math"/>
              </a:rPr>
              <a:t>/</a:t>
            </a:r>
            <a:r>
              <a:rPr sz="2625" spc="-15" baseline="-17460" dirty="0">
                <a:latin typeface="Cambria Math"/>
                <a:cs typeface="Cambria Math"/>
              </a:rPr>
              <a:t>𝜔𝐶</a:t>
            </a:r>
            <a:r>
              <a:rPr sz="2625" spc="427" baseline="-17460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(chiamata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talvolta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reattanza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80" dirty="0">
                <a:latin typeface="Times New Roman"/>
                <a:cs typeface="Times New Roman"/>
              </a:rPr>
              <a:t>capacitiva).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8739" y="5322214"/>
            <a:ext cx="312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40" dirty="0">
                <a:latin typeface="Times New Roman"/>
                <a:cs typeface="Times New Roman"/>
              </a:rPr>
              <a:t>Come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numero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complesso: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0266" y="6093663"/>
            <a:ext cx="1289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3600" spc="-7" baseline="37037" dirty="0">
                <a:latin typeface="Cambria Math"/>
                <a:cs typeface="Cambria Math"/>
              </a:rPr>
              <a:t>𝑍</a:t>
            </a:r>
            <a:r>
              <a:rPr sz="2625" spc="-7" baseline="34920" dirty="0">
                <a:latin typeface="Cambria Math"/>
                <a:cs typeface="Cambria Math"/>
              </a:rPr>
              <a:t>𝑐</a:t>
            </a:r>
            <a:r>
              <a:rPr sz="2625" spc="600" baseline="34920" dirty="0">
                <a:latin typeface="Cambria Math"/>
                <a:cs typeface="Cambria Math"/>
              </a:rPr>
              <a:t> </a:t>
            </a:r>
            <a:r>
              <a:rPr sz="3600" baseline="37037" dirty="0">
                <a:latin typeface="Cambria Math"/>
                <a:cs typeface="Cambria Math"/>
              </a:rPr>
              <a:t>=</a:t>
            </a:r>
            <a:r>
              <a:rPr sz="3600" spc="157" baseline="37037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𝑗𝜔𝐶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35014" y="565901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68897" y="6109322"/>
            <a:ext cx="525780" cy="20320"/>
          </a:xfrm>
          <a:custGeom>
            <a:avLst/>
            <a:gdLst/>
            <a:ahLst/>
            <a:cxnLst/>
            <a:rect l="l" t="t" r="r" b="b"/>
            <a:pathLst>
              <a:path w="525779" h="20320">
                <a:moveTo>
                  <a:pt x="525779" y="0"/>
                </a:moveTo>
                <a:lnTo>
                  <a:pt x="0" y="0"/>
                </a:lnTo>
                <a:lnTo>
                  <a:pt x="0" y="19812"/>
                </a:lnTo>
                <a:lnTo>
                  <a:pt x="525779" y="19812"/>
                </a:lnTo>
                <a:lnTo>
                  <a:pt x="525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40090" y="5465165"/>
            <a:ext cx="1287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800" spc="-30" dirty="0">
                <a:latin typeface="Cambria Math"/>
                <a:cs typeface="Cambria Math"/>
              </a:rPr>
              <a:t>𝐼</a:t>
            </a:r>
            <a:r>
              <a:rPr sz="1950" spc="-44" baseline="-14957" dirty="0">
                <a:latin typeface="Cambria Math"/>
                <a:cs typeface="Cambria Math"/>
              </a:rPr>
              <a:t>𝑀</a:t>
            </a:r>
            <a:r>
              <a:rPr sz="1950" spc="434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𝜔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𝐶</a:t>
            </a:r>
            <a:r>
              <a:rPr sz="1800" spc="65" dirty="0">
                <a:latin typeface="Cambria Math"/>
                <a:cs typeface="Cambria Math"/>
              </a:rPr>
              <a:t> </a:t>
            </a:r>
            <a:r>
              <a:rPr sz="1800" spc="-95" dirty="0">
                <a:latin typeface="Cambria Math"/>
                <a:cs typeface="Cambria Math"/>
              </a:rPr>
              <a:t>𝑉</a:t>
            </a:r>
            <a:r>
              <a:rPr sz="1950" spc="-142" baseline="-14957" dirty="0">
                <a:latin typeface="Cambria Math"/>
                <a:cs typeface="Cambria Math"/>
              </a:rPr>
              <a:t>𝑀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26601" y="5291454"/>
            <a:ext cx="631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700" baseline="-41666" dirty="0">
                <a:latin typeface="Cambria Math"/>
                <a:cs typeface="Cambria Math"/>
              </a:rPr>
              <a:t>=</a:t>
            </a:r>
            <a:r>
              <a:rPr sz="2700" spc="742" baseline="-41666" dirty="0">
                <a:latin typeface="Cambria Math"/>
                <a:cs typeface="Cambria Math"/>
              </a:rPr>
              <a:t> </a:t>
            </a:r>
            <a:r>
              <a:rPr sz="1800" spc="-95" dirty="0">
                <a:latin typeface="Cambria Math"/>
                <a:cs typeface="Cambria Math"/>
              </a:rPr>
              <a:t>𝑉</a:t>
            </a:r>
            <a:r>
              <a:rPr sz="1950" spc="-142" baseline="-14957" dirty="0">
                <a:latin typeface="Cambria Math"/>
                <a:cs typeface="Cambria Math"/>
              </a:rPr>
              <a:t>𝑀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97619" y="5590133"/>
            <a:ext cx="393065" cy="54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60"/>
              </a:lnSpc>
              <a:spcBef>
                <a:spcPts val="100"/>
              </a:spcBef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800" u="heavy" spc="14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endParaRPr sz="1800">
              <a:latin typeface="Cambria Math"/>
              <a:cs typeface="Cambria Math"/>
            </a:endParaRPr>
          </a:p>
          <a:p>
            <a:pPr marL="13970">
              <a:lnSpc>
                <a:spcPts val="2060"/>
              </a:lnSpc>
            </a:pPr>
            <a:r>
              <a:rPr sz="1800" dirty="0">
                <a:latin typeface="Cambria Math"/>
                <a:cs typeface="Cambria Math"/>
              </a:rPr>
              <a:t>𝜔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𝐶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75267" y="5631916"/>
            <a:ext cx="413384" cy="15240"/>
          </a:xfrm>
          <a:custGeom>
            <a:avLst/>
            <a:gdLst/>
            <a:ahLst/>
            <a:cxnLst/>
            <a:rect l="l" t="t" r="r" b="b"/>
            <a:pathLst>
              <a:path w="413384" h="15239">
                <a:moveTo>
                  <a:pt x="413003" y="0"/>
                </a:moveTo>
                <a:lnTo>
                  <a:pt x="0" y="0"/>
                </a:lnTo>
                <a:lnTo>
                  <a:pt x="0" y="15240"/>
                </a:lnTo>
                <a:lnTo>
                  <a:pt x="413003" y="15240"/>
                </a:lnTo>
                <a:lnTo>
                  <a:pt x="413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323833" y="6465214"/>
            <a:ext cx="30987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T" smtClean="0"/>
              <a:pPr marL="38100">
                <a:lnSpc>
                  <a:spcPts val="1240"/>
                </a:lnSpc>
              </a:pPr>
              <a:t>35</a:t>
            </a:fld>
            <a:endParaRPr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01F5429E-9761-B14A-9EDE-E3870FA39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802" y="-41813"/>
            <a:ext cx="3769360" cy="702115"/>
          </a:xfrm>
          <a:prstGeom prst="rect">
            <a:avLst/>
          </a:prstGeom>
        </p:spPr>
        <p:txBody>
          <a:bodyPr spcFirstLastPara="1" vert="horz" wrap="square" lIns="0" tIns="12065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L’impedenza</a:t>
            </a:r>
            <a:r>
              <a:rPr spc="-60" dirty="0"/>
              <a:t> </a:t>
            </a:r>
            <a:r>
              <a:rPr spc="-5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407639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9802" y="-41813"/>
            <a:ext cx="3769360" cy="702115"/>
          </a:xfrm>
          <a:prstGeom prst="rect">
            <a:avLst/>
          </a:prstGeom>
        </p:spPr>
        <p:txBody>
          <a:bodyPr spcFirstLastPara="1" vert="horz" wrap="square" lIns="0" tIns="12065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L’impedenza</a:t>
            </a:r>
            <a:r>
              <a:rPr spc="-60" dirty="0"/>
              <a:t> </a:t>
            </a:r>
            <a:r>
              <a:rPr spc="-5" dirty="0"/>
              <a:t>Z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761490" y="674713"/>
            <a:ext cx="8669020" cy="5968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spcBef>
                <a:spcPts val="100"/>
              </a:spcBef>
            </a:pPr>
            <a:r>
              <a:rPr sz="2400" spc="35" dirty="0">
                <a:latin typeface="Times New Roman"/>
                <a:cs typeface="Times New Roman"/>
              </a:rPr>
              <a:t>In </a:t>
            </a:r>
            <a:r>
              <a:rPr sz="2400" spc="-40" dirty="0">
                <a:latin typeface="Times New Roman"/>
                <a:cs typeface="Times New Roman"/>
              </a:rPr>
              <a:t>sostanza, </a:t>
            </a:r>
            <a:r>
              <a:rPr sz="2400" spc="-15" dirty="0">
                <a:latin typeface="Times New Roman"/>
                <a:cs typeface="Times New Roman"/>
              </a:rPr>
              <a:t>quando </a:t>
            </a:r>
            <a:r>
              <a:rPr sz="2400" spc="-40" dirty="0">
                <a:latin typeface="Times New Roman"/>
                <a:cs typeface="Times New Roman"/>
              </a:rPr>
              <a:t>abbiamo </a:t>
            </a:r>
            <a:r>
              <a:rPr sz="2400" spc="-95" dirty="0">
                <a:latin typeface="Times New Roman"/>
                <a:cs typeface="Times New Roman"/>
              </a:rPr>
              <a:t>a </a:t>
            </a:r>
            <a:r>
              <a:rPr sz="2400" spc="-50" dirty="0">
                <a:latin typeface="Times New Roman"/>
                <a:cs typeface="Times New Roman"/>
              </a:rPr>
              <a:t>che </a:t>
            </a:r>
            <a:r>
              <a:rPr sz="2400" spc="-45" dirty="0">
                <a:latin typeface="Times New Roman"/>
                <a:cs typeface="Times New Roman"/>
              </a:rPr>
              <a:t>fare </a:t>
            </a:r>
            <a:r>
              <a:rPr sz="2400" spc="-10" dirty="0">
                <a:latin typeface="Times New Roman"/>
                <a:cs typeface="Times New Roman"/>
              </a:rPr>
              <a:t>con </a:t>
            </a:r>
            <a:r>
              <a:rPr sz="2400" dirty="0">
                <a:latin typeface="Times New Roman"/>
                <a:cs typeface="Times New Roman"/>
              </a:rPr>
              <a:t>un </a:t>
            </a:r>
            <a:r>
              <a:rPr sz="2400" spc="-45" dirty="0">
                <a:latin typeface="Times New Roman"/>
                <a:cs typeface="Times New Roman"/>
              </a:rPr>
              <a:t>circuito </a:t>
            </a:r>
            <a:r>
              <a:rPr sz="2400" spc="-55" dirty="0">
                <a:latin typeface="Times New Roman"/>
                <a:cs typeface="Times New Roman"/>
              </a:rPr>
              <a:t>che </a:t>
            </a:r>
            <a:r>
              <a:rPr sz="2400" spc="-75" dirty="0">
                <a:latin typeface="Times New Roman"/>
                <a:cs typeface="Times New Roman"/>
              </a:rPr>
              <a:t>lavora </a:t>
            </a:r>
            <a:r>
              <a:rPr sz="2400" spc="-40" dirty="0">
                <a:latin typeface="Times New Roman"/>
                <a:cs typeface="Times New Roman"/>
              </a:rPr>
              <a:t>in 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regime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di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tensione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Times New Roman"/>
                <a:cs typeface="Times New Roman"/>
              </a:rPr>
              <a:t>o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corrente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alternata,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posso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rappresentare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95" dirty="0">
                <a:latin typeface="Times New Roman"/>
                <a:cs typeface="Times New Roman"/>
              </a:rPr>
              <a:t>le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mie 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grandezze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elettriche,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tensione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corrente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come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dei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vettori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sul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piano 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complesso</a:t>
            </a:r>
            <a:endParaRPr sz="2400" dirty="0">
              <a:latin typeface="Times New Roman"/>
              <a:cs typeface="Times New Roman"/>
            </a:endParaRPr>
          </a:p>
          <a:p>
            <a:pPr marL="12700" marR="5464175" algn="just">
              <a:lnSpc>
                <a:spcPct val="200000"/>
              </a:lnSpc>
              <a:spcBef>
                <a:spcPts val="5"/>
              </a:spcBef>
            </a:pPr>
            <a:r>
              <a:rPr sz="2400" spc="-35" dirty="0">
                <a:latin typeface="Times New Roman"/>
                <a:cs typeface="Times New Roman"/>
              </a:rPr>
              <a:t>Il </a:t>
            </a:r>
            <a:r>
              <a:rPr sz="2400" spc="5" dirty="0">
                <a:latin typeface="Times New Roman"/>
                <a:cs typeface="Times New Roman"/>
              </a:rPr>
              <a:t>rapporto </a:t>
            </a:r>
            <a:r>
              <a:rPr sz="2400" spc="-20" dirty="0">
                <a:latin typeface="Times New Roman"/>
                <a:cs typeface="Times New Roman"/>
              </a:rPr>
              <a:t>tra </a:t>
            </a:r>
            <a:r>
              <a:rPr sz="2400" spc="-120" dirty="0">
                <a:latin typeface="Times New Roman"/>
                <a:cs typeface="Times New Roman"/>
              </a:rPr>
              <a:t>i </a:t>
            </a:r>
            <a:r>
              <a:rPr sz="2400" spc="-35" dirty="0">
                <a:latin typeface="Times New Roman"/>
                <a:cs typeface="Times New Roman"/>
              </a:rPr>
              <a:t>due vettori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155" dirty="0">
                <a:latin typeface="Times New Roman"/>
                <a:cs typeface="Times New Roman"/>
              </a:rPr>
              <a:t>V/I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=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Z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Times New Roman"/>
                <a:cs typeface="Times New Roman"/>
              </a:rPr>
              <a:t>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245" dirty="0">
                <a:latin typeface="Times New Roman"/>
                <a:cs typeface="Times New Roman"/>
              </a:rPr>
              <a:t>+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jIm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 algn="just"/>
            <a:r>
              <a:rPr sz="2400" spc="105" dirty="0">
                <a:latin typeface="Times New Roman"/>
                <a:cs typeface="Times New Roman"/>
              </a:rPr>
              <a:t>È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l’impedenza,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che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è</a:t>
            </a:r>
            <a:r>
              <a:rPr sz="2400" dirty="0">
                <a:latin typeface="Times New Roman"/>
                <a:cs typeface="Times New Roman"/>
              </a:rPr>
              <a:t> un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numero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complesso.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 algn="just">
              <a:spcBef>
                <a:spcPts val="5"/>
              </a:spcBef>
            </a:pPr>
            <a:r>
              <a:rPr sz="2400" b="1" spc="-65" dirty="0">
                <a:solidFill>
                  <a:srgbClr val="00AF50"/>
                </a:solidFill>
                <a:latin typeface="Times New Roman"/>
                <a:cs typeface="Times New Roman"/>
              </a:rPr>
              <a:t>La</a:t>
            </a:r>
            <a:r>
              <a:rPr sz="2400" b="1" spc="1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00AF50"/>
                </a:solidFill>
                <a:latin typeface="Times New Roman"/>
                <a:cs typeface="Times New Roman"/>
              </a:rPr>
              <a:t>parte</a:t>
            </a:r>
            <a:r>
              <a:rPr sz="2400" b="1" spc="1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reale</a:t>
            </a:r>
            <a:r>
              <a:rPr sz="2400" b="1" spc="1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00AF50"/>
                </a:solidFill>
                <a:latin typeface="Times New Roman"/>
                <a:cs typeface="Times New Roman"/>
              </a:rPr>
              <a:t>dell’impedenza</a:t>
            </a:r>
            <a:r>
              <a:rPr sz="2400" b="1" spc="1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60" dirty="0">
                <a:solidFill>
                  <a:srgbClr val="00AF50"/>
                </a:solidFill>
                <a:latin typeface="Times New Roman"/>
                <a:cs typeface="Times New Roman"/>
              </a:rPr>
              <a:t>è</a:t>
            </a:r>
            <a:r>
              <a:rPr sz="2400" b="1" spc="1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in</a:t>
            </a:r>
            <a:r>
              <a:rPr sz="2400" b="1" spc="1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00AF50"/>
                </a:solidFill>
                <a:latin typeface="Times New Roman"/>
                <a:cs typeface="Times New Roman"/>
              </a:rPr>
              <a:t>genere</a:t>
            </a:r>
            <a:r>
              <a:rPr sz="2400" b="1" spc="1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00AF50"/>
                </a:solidFill>
                <a:latin typeface="Times New Roman"/>
                <a:cs typeface="Times New Roman"/>
              </a:rPr>
              <a:t>associata</a:t>
            </a:r>
            <a:r>
              <a:rPr sz="2400" b="1" spc="1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ai</a:t>
            </a:r>
            <a:r>
              <a:rPr sz="2400" b="1" spc="114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15" dirty="0">
                <a:solidFill>
                  <a:srgbClr val="00AF50"/>
                </a:solidFill>
                <a:latin typeface="Times New Roman"/>
                <a:cs typeface="Times New Roman"/>
              </a:rPr>
              <a:t>componenti</a:t>
            </a:r>
            <a:endParaRPr sz="2400" dirty="0">
              <a:latin typeface="Times New Roman"/>
              <a:cs typeface="Times New Roman"/>
            </a:endParaRPr>
          </a:p>
          <a:p>
            <a:pPr marL="12700" algn="just"/>
            <a:r>
              <a:rPr sz="2400" b="1" spc="-15" dirty="0">
                <a:solidFill>
                  <a:srgbClr val="00AF50"/>
                </a:solidFill>
                <a:latin typeface="Times New Roman"/>
                <a:cs typeface="Times New Roman"/>
              </a:rPr>
              <a:t>dissipativi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00AF50"/>
                </a:solidFill>
                <a:latin typeface="Times New Roman"/>
                <a:cs typeface="Times New Roman"/>
              </a:rPr>
              <a:t>(resistenze)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 marL="12700" marR="6985" algn="just">
              <a:spcBef>
                <a:spcPts val="5"/>
              </a:spcBef>
            </a:pPr>
            <a:r>
              <a:rPr sz="2400" b="1" spc="-70" dirty="0">
                <a:solidFill>
                  <a:srgbClr val="00AF50"/>
                </a:solidFill>
                <a:latin typeface="Times New Roman"/>
                <a:cs typeface="Times New Roman"/>
              </a:rPr>
              <a:t>La </a:t>
            </a:r>
            <a:r>
              <a:rPr sz="2400" b="1" spc="-45" dirty="0">
                <a:solidFill>
                  <a:srgbClr val="00AF50"/>
                </a:solidFill>
                <a:latin typeface="Times New Roman"/>
                <a:cs typeface="Times New Roman"/>
              </a:rPr>
              <a:t>parte </a:t>
            </a:r>
            <a:r>
              <a:rPr sz="24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immaginaria </a:t>
            </a:r>
            <a:r>
              <a:rPr sz="2400" b="1" spc="-55" dirty="0">
                <a:solidFill>
                  <a:srgbClr val="00AF50"/>
                </a:solidFill>
                <a:latin typeface="Times New Roman"/>
                <a:cs typeface="Times New Roman"/>
              </a:rPr>
              <a:t>a </a:t>
            </a: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quelli </a:t>
            </a:r>
            <a:r>
              <a:rPr sz="2400" b="1" spc="35" dirty="0">
                <a:solidFill>
                  <a:srgbClr val="00AF50"/>
                </a:solidFill>
                <a:latin typeface="Times New Roman"/>
                <a:cs typeface="Times New Roman"/>
              </a:rPr>
              <a:t>che </a:t>
            </a:r>
            <a:r>
              <a:rPr sz="2400" b="1" spc="20" dirty="0">
                <a:solidFill>
                  <a:srgbClr val="00AF50"/>
                </a:solidFill>
                <a:latin typeface="Times New Roman"/>
                <a:cs typeface="Times New Roman"/>
              </a:rPr>
              <a:t>accumulano/rilasciano </a:t>
            </a:r>
            <a:r>
              <a:rPr sz="24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energia, </a:t>
            </a:r>
            <a:r>
              <a:rPr sz="24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capacitori</a:t>
            </a:r>
            <a:r>
              <a:rPr sz="24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55" dirty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00AF50"/>
                </a:solidFill>
                <a:latin typeface="Times New Roman"/>
                <a:cs typeface="Times New Roman"/>
              </a:rPr>
              <a:t>induttori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8323833" y="6465214"/>
            <a:ext cx="30987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IT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T" smtClean="0"/>
              <a:pPr marL="38100">
                <a:lnSpc>
                  <a:spcPts val="1240"/>
                </a:lnSpc>
              </a:pPr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48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0">
        <p:fade/>
      </p:transition>
    </mc:Choice>
    <mc:Fallback xmlns="">
      <p:transition spd="med" advTm="865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1;p2">
            <a:extLst>
              <a:ext uri="{FF2B5EF4-FFF2-40B4-BE49-F238E27FC236}">
                <a16:creationId xmlns:a16="http://schemas.microsoft.com/office/drawing/2014/main" id="{8690A403-290C-1A42-8426-673C58EB5C48}"/>
              </a:ext>
            </a:extLst>
          </p:cNvPr>
          <p:cNvSpPr txBox="1"/>
          <p:nvPr/>
        </p:nvSpPr>
        <p:spPr>
          <a:xfrm>
            <a:off x="4419623" y="3013522"/>
            <a:ext cx="3352753" cy="830956"/>
          </a:xfrm>
          <a:prstGeom prst="rect">
            <a:avLst/>
          </a:prstGeom>
          <a:solidFill>
            <a:srgbClr val="DAD1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SPETTROSCOPIA DI IMPEDENZA</a:t>
            </a:r>
          </a:p>
        </p:txBody>
      </p:sp>
    </p:spTree>
    <p:extLst>
      <p:ext uri="{BB962C8B-B14F-4D97-AF65-F5344CB8AC3E}">
        <p14:creationId xmlns:p14="http://schemas.microsoft.com/office/powerpoint/2010/main" val="4157160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2FCC328-A753-8243-A258-9C819C750DED}"/>
              </a:ext>
            </a:extLst>
          </p:cNvPr>
          <p:cNvGrpSpPr/>
          <p:nvPr/>
        </p:nvGrpSpPr>
        <p:grpSpPr>
          <a:xfrm>
            <a:off x="3889072" y="805912"/>
            <a:ext cx="8302928" cy="5606511"/>
            <a:chOff x="1576148" y="193729"/>
            <a:chExt cx="9582509" cy="64705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335C58-E514-FC43-A487-593AF97C3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6148" y="193729"/>
              <a:ext cx="9582509" cy="64705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0CAC21-D2A5-6647-BF77-BF29CACCB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1645" y="5345865"/>
              <a:ext cx="1027567" cy="513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546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;p2">
            <a:extLst>
              <a:ext uri="{FF2B5EF4-FFF2-40B4-BE49-F238E27FC236}">
                <a16:creationId xmlns:a16="http://schemas.microsoft.com/office/drawing/2014/main" id="{233925C9-CDB8-0749-BCA6-0BC6AE3E2397}"/>
              </a:ext>
            </a:extLst>
          </p:cNvPr>
          <p:cNvSpPr txBox="1"/>
          <p:nvPr/>
        </p:nvSpPr>
        <p:spPr>
          <a:xfrm>
            <a:off x="4419623" y="3013522"/>
            <a:ext cx="3352753" cy="8309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CARATTERISTICHE METROLOGICHE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505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7765C-7E31-C340-88F1-441615D5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86" y="507836"/>
            <a:ext cx="4061025" cy="2921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3A5D4B-84D4-0F43-987F-518ED2ECAD04}"/>
              </a:ext>
            </a:extLst>
          </p:cNvPr>
          <p:cNvSpPr txBox="1"/>
          <p:nvPr/>
        </p:nvSpPr>
        <p:spPr>
          <a:xfrm>
            <a:off x="1446835" y="1909823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Acqua San Benedetto 2 euro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A95B99-6F63-6F43-A8AA-B38F14C76D71}"/>
              </a:ext>
            </a:extLst>
          </p:cNvPr>
          <p:cNvSpPr txBox="1"/>
          <p:nvPr/>
        </p:nvSpPr>
        <p:spPr>
          <a:xfrm>
            <a:off x="1541362" y="4813560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Acqua Sant’Anna 4 euro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45A43F-B476-5543-AD1F-920701E02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83"/>
          <a:stretch/>
        </p:blipFill>
        <p:spPr>
          <a:xfrm>
            <a:off x="6197886" y="3922112"/>
            <a:ext cx="4140200" cy="252498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7290D-5FA9-9A42-92CD-FB5D9D2A5575}"/>
              </a:ext>
            </a:extLst>
          </p:cNvPr>
          <p:cNvSpPr txBox="1"/>
          <p:nvPr/>
        </p:nvSpPr>
        <p:spPr>
          <a:xfrm>
            <a:off x="1698172" y="1665228"/>
            <a:ext cx="93399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it-IT" dirty="0"/>
              <a:t>Ripetibilità: </a:t>
            </a:r>
            <a:r>
              <a:rPr lang="en-GB" dirty="0" err="1"/>
              <a:t>è</a:t>
            </a:r>
            <a:r>
              <a:rPr lang="en-GB" dirty="0"/>
              <a:t> il </a:t>
            </a:r>
            <a:r>
              <a:rPr lang="en-GB" dirty="0" err="1"/>
              <a:t>grado</a:t>
            </a:r>
            <a:r>
              <a:rPr lang="en-GB" dirty="0"/>
              <a:t> di </a:t>
            </a:r>
            <a:r>
              <a:rPr lang="en-GB" dirty="0" err="1"/>
              <a:t>concordanza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una </a:t>
            </a:r>
            <a:r>
              <a:rPr lang="en-GB" dirty="0" err="1"/>
              <a:t>serie</a:t>
            </a:r>
            <a:r>
              <a:rPr lang="en-GB" dirty="0"/>
              <a:t> di </a:t>
            </a:r>
            <a:r>
              <a:rPr lang="en-GB" dirty="0" err="1"/>
              <a:t>misure</a:t>
            </a:r>
            <a:r>
              <a:rPr lang="en-GB" dirty="0"/>
              <a:t> di uno </a:t>
            </a:r>
            <a:r>
              <a:rPr lang="en-GB" dirty="0" err="1"/>
              <a:t>stesso</a:t>
            </a:r>
            <a:r>
              <a:rPr lang="en-GB" dirty="0"/>
              <a:t> </a:t>
            </a:r>
            <a:r>
              <a:rPr lang="en-GB" dirty="0">
                <a:hlinkClick r:id="rId2" tooltip="Misurando"/>
              </a:rPr>
              <a:t>misurando</a:t>
            </a:r>
            <a:r>
              <a:rPr lang="en-GB" dirty="0"/>
              <a:t> (la grandezza </a:t>
            </a:r>
            <a:r>
              <a:rPr lang="en-GB" dirty="0" err="1"/>
              <a:t>oggetto</a:t>
            </a:r>
            <a:r>
              <a:rPr lang="en-GB" dirty="0"/>
              <a:t> di </a:t>
            </a:r>
            <a:r>
              <a:rPr lang="en-GB" dirty="0" err="1"/>
              <a:t>misurazione</a:t>
            </a:r>
            <a:r>
              <a:rPr lang="en-GB" dirty="0"/>
              <a:t>), </a:t>
            </a:r>
            <a:r>
              <a:rPr lang="en-GB" dirty="0" err="1"/>
              <a:t>quando</a:t>
            </a:r>
            <a:r>
              <a:rPr lang="en-GB" dirty="0"/>
              <a:t> le </a:t>
            </a:r>
            <a:r>
              <a:rPr lang="en-GB" dirty="0" err="1"/>
              <a:t>singole</a:t>
            </a:r>
            <a:r>
              <a:rPr lang="en-GB" dirty="0"/>
              <a:t> </a:t>
            </a:r>
            <a:r>
              <a:rPr lang="en-GB" dirty="0" err="1"/>
              <a:t>misurazioni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effettuate</a:t>
            </a:r>
            <a:r>
              <a:rPr lang="en-GB" dirty="0"/>
              <a:t> </a:t>
            </a:r>
            <a:r>
              <a:rPr lang="en-GB" dirty="0" err="1"/>
              <a:t>lasciando</a:t>
            </a:r>
            <a:r>
              <a:rPr lang="en-GB" dirty="0"/>
              <a:t> </a:t>
            </a:r>
            <a:r>
              <a:rPr lang="en-GB" dirty="0" err="1"/>
              <a:t>immutate</a:t>
            </a:r>
            <a:r>
              <a:rPr lang="en-GB" dirty="0"/>
              <a:t> le </a:t>
            </a:r>
            <a:r>
              <a:rPr lang="en-GB" dirty="0" err="1"/>
              <a:t>condizioni</a:t>
            </a:r>
            <a:r>
              <a:rPr lang="en-GB" dirty="0"/>
              <a:t> di </a:t>
            </a:r>
            <a:r>
              <a:rPr lang="en-GB" dirty="0" err="1"/>
              <a:t>misur</a:t>
            </a:r>
            <a:endParaRPr lang="en-IT" dirty="0"/>
          </a:p>
          <a:p>
            <a:pPr lvl="0"/>
            <a:endParaRPr lang="it-IT" dirty="0"/>
          </a:p>
          <a:p>
            <a:pPr lvl="0"/>
            <a:r>
              <a:rPr lang="it-IT" dirty="0"/>
              <a:t>Sensibilità: </a:t>
            </a:r>
            <a:r>
              <a:rPr lang="en-GB" dirty="0" err="1"/>
              <a:t>rapporto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il </a:t>
            </a:r>
            <a:r>
              <a:rPr lang="en-GB" dirty="0" err="1"/>
              <a:t>cambiamento</a:t>
            </a:r>
            <a:r>
              <a:rPr lang="en-GB" dirty="0"/>
              <a:t> </a:t>
            </a:r>
            <a:r>
              <a:rPr lang="en-GB" dirty="0" err="1"/>
              <a:t>dell'indicazione</a:t>
            </a:r>
            <a:r>
              <a:rPr lang="en-GB" dirty="0"/>
              <a:t> di un </a:t>
            </a:r>
            <a:r>
              <a:rPr lang="en-GB" dirty="0" err="1"/>
              <a:t>sistema</a:t>
            </a:r>
            <a:r>
              <a:rPr lang="en-GB" dirty="0"/>
              <a:t> di </a:t>
            </a:r>
            <a:r>
              <a:rPr lang="en-GB" dirty="0" err="1"/>
              <a:t>misura</a:t>
            </a:r>
            <a:r>
              <a:rPr lang="en-GB" dirty="0"/>
              <a:t> e il </a:t>
            </a:r>
            <a:r>
              <a:rPr lang="en-GB" dirty="0" err="1"/>
              <a:t>corrispondente</a:t>
            </a:r>
            <a:r>
              <a:rPr lang="en-GB" dirty="0"/>
              <a:t> </a:t>
            </a:r>
            <a:r>
              <a:rPr lang="en-GB" dirty="0" err="1"/>
              <a:t>cambiamento</a:t>
            </a:r>
            <a:r>
              <a:rPr lang="en-GB" dirty="0"/>
              <a:t> del </a:t>
            </a:r>
            <a:r>
              <a:rPr lang="en-GB" dirty="0" err="1"/>
              <a:t>valore</a:t>
            </a:r>
            <a:r>
              <a:rPr lang="en-GB" dirty="0"/>
              <a:t> di una grandezza </a:t>
            </a:r>
            <a:r>
              <a:rPr lang="en-GB" dirty="0" err="1"/>
              <a:t>sottoposta</a:t>
            </a:r>
            <a:r>
              <a:rPr lang="en-GB" dirty="0"/>
              <a:t> a </a:t>
            </a:r>
            <a:r>
              <a:rPr lang="en-GB" dirty="0" err="1"/>
              <a:t>misurazione</a:t>
            </a:r>
            <a:endParaRPr lang="en-GB" dirty="0"/>
          </a:p>
          <a:p>
            <a:pPr lvl="0"/>
            <a:endParaRPr lang="en-IT" dirty="0"/>
          </a:p>
          <a:p>
            <a:pPr lvl="0"/>
            <a:r>
              <a:rPr lang="it-IT" dirty="0"/>
              <a:t>Risoluzione: </a:t>
            </a:r>
            <a:r>
              <a:rPr lang="en-GB" dirty="0"/>
              <a:t>il </a:t>
            </a:r>
            <a:r>
              <a:rPr lang="en-GB" dirty="0" err="1"/>
              <a:t>più</a:t>
            </a:r>
            <a:r>
              <a:rPr lang="en-GB" dirty="0"/>
              <a:t> piccolo </a:t>
            </a:r>
            <a:r>
              <a:rPr lang="en-GB" dirty="0" err="1"/>
              <a:t>cambiamento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 </a:t>
            </a:r>
            <a:r>
              <a:rPr lang="en-GB" b="1" dirty="0">
                <a:hlinkClick r:id="rId3"/>
              </a:rPr>
              <a:t>grandezza</a:t>
            </a:r>
            <a:r>
              <a:rPr lang="en-GB" dirty="0"/>
              <a:t> </a:t>
            </a:r>
            <a:r>
              <a:rPr lang="en-GB" dirty="0" err="1"/>
              <a:t>sottoposta</a:t>
            </a:r>
            <a:r>
              <a:rPr lang="en-GB" dirty="0"/>
              <a:t> a </a:t>
            </a:r>
            <a:r>
              <a:rPr lang="en-GB" b="1" dirty="0">
                <a:hlinkClick r:id="rId4"/>
              </a:rPr>
              <a:t>misurazione</a:t>
            </a:r>
            <a:r>
              <a:rPr lang="en-GB" dirty="0"/>
              <a:t> 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provoca</a:t>
            </a:r>
            <a:r>
              <a:rPr lang="en-GB" dirty="0"/>
              <a:t> un </a:t>
            </a:r>
            <a:r>
              <a:rPr lang="en-GB" dirty="0" err="1"/>
              <a:t>cambiamento</a:t>
            </a:r>
            <a:r>
              <a:rPr lang="en-GB" dirty="0"/>
              <a:t> </a:t>
            </a:r>
            <a:r>
              <a:rPr lang="en-GB" dirty="0" err="1"/>
              <a:t>rilevabile</a:t>
            </a:r>
            <a:r>
              <a:rPr lang="en-GB" dirty="0"/>
              <a:t> </a:t>
            </a:r>
            <a:r>
              <a:rPr lang="en-GB" dirty="0" err="1"/>
              <a:t>nell'</a:t>
            </a:r>
            <a:r>
              <a:rPr lang="en-GB" b="1" dirty="0" err="1">
                <a:hlinkClick r:id="rId5"/>
              </a:rPr>
              <a:t>indicazione</a:t>
            </a:r>
            <a:r>
              <a:rPr lang="en-GB" dirty="0"/>
              <a:t> </a:t>
            </a:r>
            <a:r>
              <a:rPr lang="en-GB" dirty="0" err="1"/>
              <a:t>corrispondente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91523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DF1702-5ECB-7F4F-A839-DE0EF534B314}"/>
              </a:ext>
            </a:extLst>
          </p:cNvPr>
          <p:cNvGrpSpPr/>
          <p:nvPr/>
        </p:nvGrpSpPr>
        <p:grpSpPr>
          <a:xfrm>
            <a:off x="1564994" y="136002"/>
            <a:ext cx="8343534" cy="6585995"/>
            <a:chOff x="1564994" y="136002"/>
            <a:chExt cx="8343534" cy="65859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95A8F3-9B08-7A4A-BC2D-F36CD8BA4BF6}"/>
                </a:ext>
              </a:extLst>
            </p:cNvPr>
            <p:cNvGrpSpPr/>
            <p:nvPr/>
          </p:nvGrpSpPr>
          <p:grpSpPr>
            <a:xfrm>
              <a:off x="1564994" y="136002"/>
              <a:ext cx="8343534" cy="6585995"/>
              <a:chOff x="1611293" y="0"/>
              <a:chExt cx="8688126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5220205-9628-DA45-8D97-DEDAB49AF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2581" y="0"/>
                <a:ext cx="8406838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1A60396-16B9-9B46-B46F-A1F8BCE06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1293" y="6057900"/>
                <a:ext cx="2209800" cy="8001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40A2A0-3350-854F-8CC3-0E1BF4558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346" y="1269596"/>
              <a:ext cx="1263087" cy="457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75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FB781-FD6A-F34C-8D2E-ECA45A25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48" y="0"/>
            <a:ext cx="8765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FB781-FD6A-F34C-8D2E-ECA45A25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48" y="0"/>
            <a:ext cx="8765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8F1C5-D5FE-7D45-992D-A9C3AF486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03" y="0"/>
            <a:ext cx="8911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0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CC9FA4-E86E-CC4D-90CE-F47061EA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02" y="0"/>
            <a:ext cx="8773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379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0.9|1|1.1|1.6|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3.4|9.3|2.2|1|2.1|7.6"/>
</p:tagLst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definit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0C3C953A44194C9556B6911ABAE3C6" ma:contentTypeVersion="4" ma:contentTypeDescription="Creare un nuovo documento." ma:contentTypeScope="" ma:versionID="a6e687e86075fa951477b312d5e07340">
  <xsd:schema xmlns:xsd="http://www.w3.org/2001/XMLSchema" xmlns:xs="http://www.w3.org/2001/XMLSchema" xmlns:p="http://schemas.microsoft.com/office/2006/metadata/properties" xmlns:ns2="24f62889-e490-4404-9afc-66ec72deeee9" targetNamespace="http://schemas.microsoft.com/office/2006/metadata/properties" ma:root="true" ma:fieldsID="e67af4aef07c92395502e22063d5002f" ns2:_="">
    <xsd:import namespace="24f62889-e490-4404-9afc-66ec72deee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f62889-e490-4404-9afc-66ec72deee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F0D35A-7A9F-4E74-9624-9DC1DEC0A403}"/>
</file>

<file path=customXml/itemProps2.xml><?xml version="1.0" encoding="utf-8"?>
<ds:datastoreItem xmlns:ds="http://schemas.openxmlformats.org/officeDocument/2006/customXml" ds:itemID="{CCB36C77-8F54-4B05-86E8-548E79C347B0}"/>
</file>

<file path=customXml/itemProps3.xml><?xml version="1.0" encoding="utf-8"?>
<ds:datastoreItem xmlns:ds="http://schemas.openxmlformats.org/officeDocument/2006/customXml" ds:itemID="{9B57F53D-4E4C-4334-8E86-8D3FEC7FA3D9}"/>
</file>

<file path=docProps/app.xml><?xml version="1.0" encoding="utf-8"?>
<Properties xmlns="http://schemas.openxmlformats.org/officeDocument/2006/extended-properties" xmlns:vt="http://schemas.openxmlformats.org/officeDocument/2006/docPropsVTypes">
  <TotalTime>19865</TotalTime>
  <Words>2623</Words>
  <Application>Microsoft Macintosh PowerPoint</Application>
  <PresentationFormat>Widescreen</PresentationFormat>
  <Paragraphs>263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Century Gothic</vt:lpstr>
      <vt:lpstr>Garamond</vt:lpstr>
      <vt:lpstr>Times New Roman</vt:lpstr>
      <vt:lpstr>Tema di Office</vt:lpstr>
      <vt:lpstr>Predefinito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</vt:lpstr>
      <vt:lpstr>Open problems - 1</vt:lpstr>
      <vt:lpstr>Open Problems -2 </vt:lpstr>
      <vt:lpstr>PowerPoint Presentation</vt:lpstr>
      <vt:lpstr>Claims</vt:lpstr>
      <vt:lpstr>Basic Ideas - 1</vt:lpstr>
      <vt:lpstr>Basic Ideas - 2</vt:lpstr>
      <vt:lpstr>Personalized Model</vt:lpstr>
      <vt:lpstr>Personalized Model</vt:lpstr>
      <vt:lpstr>Architecture</vt:lpstr>
      <vt:lpstr>Realized Instrument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L’impedenza Z</vt:lpstr>
      <vt:lpstr>L’impedenza Z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maurizio marvaso</dc:creator>
  <cp:lastModifiedBy>NICOLA MOCCALDI</cp:lastModifiedBy>
  <cp:revision>110</cp:revision>
  <dcterms:created xsi:type="dcterms:W3CDTF">2020-04-16T07:26:41Z</dcterms:created>
  <dcterms:modified xsi:type="dcterms:W3CDTF">2022-03-25T16:07:00Z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0x0101009B0C3C953A44194C9556B6911ABAE3C6</vt:lpwstr>
  </property>
</Properties>
</file>